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a:srgbClr val="3E8405"/>
    <a:srgbClr val="3942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660"/>
  </p:normalViewPr>
  <p:slideViewPr>
    <p:cSldViewPr snapToGrid="0">
      <p:cViewPr varScale="1">
        <p:scale>
          <a:sx n="92" d="100"/>
          <a:sy n="92" d="100"/>
        </p:scale>
        <p:origin x="7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23AE0-E5C6-4125-A493-DE20F4FF5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979E15-3E46-4477-8316-E03B1BD76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255CB78-7ECD-4742-9C3D-6483310AA4CE}"/>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5" name="Footer Placeholder 4">
            <a:extLst>
              <a:ext uri="{FF2B5EF4-FFF2-40B4-BE49-F238E27FC236}">
                <a16:creationId xmlns:a16="http://schemas.microsoft.com/office/drawing/2014/main" xmlns="" id="{AF77C8EA-D6F0-42E7-BA4E-73775FD81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434E85-21D3-4789-90EC-49216BB78FF2}"/>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307233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43FF8-3F09-4A3F-A23C-5880B7FD3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7B228C0-050A-4CD4-950D-78A2FF0CA1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A13E10-FA43-4D7D-B5AD-E1F98AB3A4D2}"/>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5" name="Footer Placeholder 4">
            <a:extLst>
              <a:ext uri="{FF2B5EF4-FFF2-40B4-BE49-F238E27FC236}">
                <a16:creationId xmlns:a16="http://schemas.microsoft.com/office/drawing/2014/main" xmlns="" id="{CEDCBBD3-FFC9-4EE5-9A0C-7939B5FB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8F23C1-2443-443D-BFDE-204643BA1E43}"/>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203300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55238D-414F-468F-8B43-F3B200CD84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946B222-9AFA-4E91-819D-AF35D5ED7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8F1212-BD18-48ED-AF9F-8B82E0EE84AB}"/>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5" name="Footer Placeholder 4">
            <a:extLst>
              <a:ext uri="{FF2B5EF4-FFF2-40B4-BE49-F238E27FC236}">
                <a16:creationId xmlns:a16="http://schemas.microsoft.com/office/drawing/2014/main" xmlns="" id="{DDBBEC9A-53A7-42CB-A2CD-C2C983F80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F770AC-6F6D-4045-BB35-A31850366F5B}"/>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240422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CF2BE-4831-474D-85CB-102C0BB84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AC8EE2-C640-481B-AD47-90BD4E9EC9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002902-A754-4F77-81B4-3538CC28B663}"/>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5" name="Footer Placeholder 4">
            <a:extLst>
              <a:ext uri="{FF2B5EF4-FFF2-40B4-BE49-F238E27FC236}">
                <a16:creationId xmlns:a16="http://schemas.microsoft.com/office/drawing/2014/main" xmlns="" id="{26A9B38D-C157-4AE1-8360-C89E3501A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36F690-7018-4E58-BA2D-3E7D78C1635D}"/>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312802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A38C57-9AC9-4D43-9EEF-C04873AF9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FB6513-0F89-46C1-8297-B1455E5FA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5448FB4-0776-415B-97BB-19B88BC74069}"/>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5" name="Footer Placeholder 4">
            <a:extLst>
              <a:ext uri="{FF2B5EF4-FFF2-40B4-BE49-F238E27FC236}">
                <a16:creationId xmlns:a16="http://schemas.microsoft.com/office/drawing/2014/main" xmlns="" id="{F9EB26D2-55C6-4AED-8947-006F7E289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25F25C-300E-4E37-BAA5-B305C8BBD85A}"/>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223873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0F29B-6E15-4269-9631-063DD1BE1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26D42F-1C10-4F73-8BDC-CF41C01DF0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863C163-2392-447A-9515-F18FB9945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8D94BFE-4CC0-48E9-93DA-C33AF6FC61CE}"/>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6" name="Footer Placeholder 5">
            <a:extLst>
              <a:ext uri="{FF2B5EF4-FFF2-40B4-BE49-F238E27FC236}">
                <a16:creationId xmlns:a16="http://schemas.microsoft.com/office/drawing/2014/main" xmlns="" id="{E6E6419E-1915-4EE0-890F-EDFC17B77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A7FCD8-5BAD-4BE8-ACDF-B6E09679029B}"/>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21281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F12BB5-F5FE-4A67-AA25-69A91D6CAC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2AD91C6-67E6-4678-B315-BA058AA29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630ACB8-749B-4AA7-A647-BC19FCA27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583C5E-CEDA-48D3-BE1F-B82B4439A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9A7DD62-B7A4-4945-A7DB-CE06AFC651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23C56CB-8A2F-4C24-B3D2-142397E31905}"/>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8" name="Footer Placeholder 7">
            <a:extLst>
              <a:ext uri="{FF2B5EF4-FFF2-40B4-BE49-F238E27FC236}">
                <a16:creationId xmlns:a16="http://schemas.microsoft.com/office/drawing/2014/main" xmlns="" id="{AF7A5D2F-8CA8-408A-87A1-5A80FC4579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593CFA1-4AF8-452E-BCAC-132FC6E144FC}"/>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287665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BDD55-08EF-4145-8247-1F9A03E961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8C03F9C-8BB8-4DA8-B724-DAE4D0E0276F}"/>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4" name="Footer Placeholder 3">
            <a:extLst>
              <a:ext uri="{FF2B5EF4-FFF2-40B4-BE49-F238E27FC236}">
                <a16:creationId xmlns:a16="http://schemas.microsoft.com/office/drawing/2014/main" xmlns="" id="{5956F2BD-FE48-4F4E-AB53-4DEA74A1DA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D28765C-6DF4-49B6-8C2D-8F4AAE365836}"/>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261993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D86CD3-3B14-466C-AD67-531B18796D6F}"/>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3" name="Footer Placeholder 2">
            <a:extLst>
              <a:ext uri="{FF2B5EF4-FFF2-40B4-BE49-F238E27FC236}">
                <a16:creationId xmlns:a16="http://schemas.microsoft.com/office/drawing/2014/main" xmlns="" id="{E96E9823-A87C-4C8B-8C4C-656DACAAA7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7A96A07-3469-4F6C-9841-B3109041A765}"/>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183247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07C9EB-1504-4137-AB76-CE3C9BF88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126E85C-0728-4BB1-BA13-E8C9118C4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9C01CC8-5E6E-42B9-AA9C-6003966D3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4521A9F-27B9-4327-B399-F18AE1BF3CC3}"/>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6" name="Footer Placeholder 5">
            <a:extLst>
              <a:ext uri="{FF2B5EF4-FFF2-40B4-BE49-F238E27FC236}">
                <a16:creationId xmlns:a16="http://schemas.microsoft.com/office/drawing/2014/main" xmlns="" id="{412F375C-0F0D-4AAE-AA13-ED23FC0DC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F7F7E6-A314-4D1B-9F4D-F737649C6CFA}"/>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41709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08A377-8650-4FB2-9AF8-535410530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3ED5D1-2519-447D-A989-262F6028D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005B851-08E7-496F-A2BE-2FFE9EC69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1E8997-1E3A-480E-AC81-13C117C7E8D2}"/>
              </a:ext>
            </a:extLst>
          </p:cNvPr>
          <p:cNvSpPr>
            <a:spLocks noGrp="1"/>
          </p:cNvSpPr>
          <p:nvPr>
            <p:ph type="dt" sz="half" idx="10"/>
          </p:nvPr>
        </p:nvSpPr>
        <p:spPr/>
        <p:txBody>
          <a:bodyPr/>
          <a:lstStyle/>
          <a:p>
            <a:fld id="{26142FA5-781B-42DC-AF6B-9EBBFE83DABA}" type="datetimeFigureOut">
              <a:rPr lang="en-US" smtClean="0"/>
              <a:t>3/21/2022</a:t>
            </a:fld>
            <a:endParaRPr lang="en-US"/>
          </a:p>
        </p:txBody>
      </p:sp>
      <p:sp>
        <p:nvSpPr>
          <p:cNvPr id="6" name="Footer Placeholder 5">
            <a:extLst>
              <a:ext uri="{FF2B5EF4-FFF2-40B4-BE49-F238E27FC236}">
                <a16:creationId xmlns:a16="http://schemas.microsoft.com/office/drawing/2014/main" xmlns="" id="{57263CEE-E1D5-47BB-932D-7AD5A900D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D0D2A2-2529-4203-810A-B8F271A509D3}"/>
              </a:ext>
            </a:extLst>
          </p:cNvPr>
          <p:cNvSpPr>
            <a:spLocks noGrp="1"/>
          </p:cNvSpPr>
          <p:nvPr>
            <p:ph type="sldNum" sz="quarter" idx="12"/>
          </p:nvPr>
        </p:nvSpPr>
        <p:spPr/>
        <p:txBody>
          <a:bodyPr/>
          <a:lstStyle/>
          <a:p>
            <a:fld id="{28B320AE-BF4C-4AC2-8482-B8F7227B7B27}" type="slidenum">
              <a:rPr lang="en-US" smtClean="0"/>
              <a:t>‹#›</a:t>
            </a:fld>
            <a:endParaRPr lang="en-US"/>
          </a:p>
        </p:txBody>
      </p:sp>
    </p:spTree>
    <p:extLst>
      <p:ext uri="{BB962C8B-B14F-4D97-AF65-F5344CB8AC3E}">
        <p14:creationId xmlns:p14="http://schemas.microsoft.com/office/powerpoint/2010/main" val="25799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AEC2A1-46D8-475B-B8AF-EBE5BA731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712ECBF-3A7D-451F-9940-99ACEB9D4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A49494-97F1-405C-9E39-5E9C3C4D9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42FA5-781B-42DC-AF6B-9EBBFE83DABA}" type="datetimeFigureOut">
              <a:rPr lang="en-US" smtClean="0"/>
              <a:t>3/21/2022</a:t>
            </a:fld>
            <a:endParaRPr lang="en-US"/>
          </a:p>
        </p:txBody>
      </p:sp>
      <p:sp>
        <p:nvSpPr>
          <p:cNvPr id="5" name="Footer Placeholder 4">
            <a:extLst>
              <a:ext uri="{FF2B5EF4-FFF2-40B4-BE49-F238E27FC236}">
                <a16:creationId xmlns:a16="http://schemas.microsoft.com/office/drawing/2014/main" xmlns="" id="{9BAB1DEB-AF10-42BE-93F0-E04451283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C58DEB0-B12E-4215-9BA9-03842F3E45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320AE-BF4C-4AC2-8482-B8F7227B7B27}" type="slidenum">
              <a:rPr lang="en-US" smtClean="0"/>
              <a:t>‹#›</a:t>
            </a:fld>
            <a:endParaRPr lang="en-US"/>
          </a:p>
        </p:txBody>
      </p:sp>
    </p:spTree>
    <p:extLst>
      <p:ext uri="{BB962C8B-B14F-4D97-AF65-F5344CB8AC3E}">
        <p14:creationId xmlns:p14="http://schemas.microsoft.com/office/powerpoint/2010/main" val="3657660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4D74001-0A21-4E84-A667-150511A50F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11" name="Rectangle 10">
            <a:extLst>
              <a:ext uri="{FF2B5EF4-FFF2-40B4-BE49-F238E27FC236}">
                <a16:creationId xmlns:a16="http://schemas.microsoft.com/office/drawing/2014/main" xmlns="" id="{7930A518-B63F-4E58-84EB-2E65086A9E67}"/>
              </a:ext>
            </a:extLst>
          </p:cNvPr>
          <p:cNvSpPr/>
          <p:nvPr/>
        </p:nvSpPr>
        <p:spPr>
          <a:xfrm>
            <a:off x="0" y="0"/>
            <a:ext cx="12192000" cy="6858000"/>
          </a:xfrm>
          <a:prstGeom prst="rect">
            <a:avLst/>
          </a:prstGeom>
          <a:gradFill flip="none" rotWithShape="1">
            <a:gsLst>
              <a:gs pos="0">
                <a:srgbClr val="39425F">
                  <a:alpha val="0"/>
                </a:srgbClr>
              </a:gs>
              <a:gs pos="79000">
                <a:srgbClr val="39425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3356C825-F052-457C-A7A1-85C406D3CEC4}"/>
              </a:ext>
            </a:extLst>
          </p:cNvPr>
          <p:cNvSpPr txBox="1"/>
          <p:nvPr/>
        </p:nvSpPr>
        <p:spPr>
          <a:xfrm>
            <a:off x="548640" y="394454"/>
            <a:ext cx="5303520" cy="1938992"/>
          </a:xfrm>
          <a:prstGeom prst="rect">
            <a:avLst/>
          </a:prstGeom>
          <a:noFill/>
        </p:spPr>
        <p:txBody>
          <a:bodyPr wrap="square">
            <a:spAutoFit/>
          </a:bodyPr>
          <a:lstStyle/>
          <a:p>
            <a:r>
              <a:rPr lang="en-US" sz="4000" b="1" dirty="0">
                <a:solidFill>
                  <a:schemeClr val="bg1"/>
                </a:solidFill>
                <a:latin typeface="Trebuchet MS" panose="020B0603020202020204" pitchFamily="34" charset="0"/>
              </a:rPr>
              <a:t>PRELIMINARY DECLARATION OF DISCLOSURE</a:t>
            </a:r>
            <a:endParaRPr lang="en-US" sz="4000" dirty="0">
              <a:solidFill>
                <a:schemeClr val="bg1"/>
              </a:solidFill>
              <a:latin typeface="Trebuchet MS" panose="020B0603020202020204" pitchFamily="34" charset="0"/>
            </a:endParaRPr>
          </a:p>
        </p:txBody>
      </p:sp>
      <p:grpSp>
        <p:nvGrpSpPr>
          <p:cNvPr id="59" name="Group 58">
            <a:extLst>
              <a:ext uri="{FF2B5EF4-FFF2-40B4-BE49-F238E27FC236}">
                <a16:creationId xmlns:a16="http://schemas.microsoft.com/office/drawing/2014/main" xmlns="" id="{BB180220-ADA8-40A0-BC43-38089D75716F}"/>
              </a:ext>
            </a:extLst>
          </p:cNvPr>
          <p:cNvGrpSpPr/>
          <p:nvPr/>
        </p:nvGrpSpPr>
        <p:grpSpPr>
          <a:xfrm>
            <a:off x="0" y="2889861"/>
            <a:ext cx="4709160" cy="609002"/>
            <a:chOff x="0" y="2739390"/>
            <a:chExt cx="4709160" cy="609002"/>
          </a:xfrm>
        </p:grpSpPr>
        <p:sp>
          <p:nvSpPr>
            <p:cNvPr id="25" name="Freeform: Shape 24">
              <a:extLst>
                <a:ext uri="{FF2B5EF4-FFF2-40B4-BE49-F238E27FC236}">
                  <a16:creationId xmlns:a16="http://schemas.microsoft.com/office/drawing/2014/main" xmlns="" id="{7C59C878-7640-4023-899B-C9BC5938D1D6}"/>
                </a:ext>
              </a:extLst>
            </p:cNvPr>
            <p:cNvSpPr/>
            <p:nvPr/>
          </p:nvSpPr>
          <p:spPr>
            <a:xfrm>
              <a:off x="0" y="2785110"/>
              <a:ext cx="4709160" cy="517564"/>
            </a:xfrm>
            <a:custGeom>
              <a:avLst/>
              <a:gdLst>
                <a:gd name="connsiteX0" fmla="*/ 1286265 w 4709160"/>
                <a:gd name="connsiteY0" fmla="*/ 0 h 517564"/>
                <a:gd name="connsiteX1" fmla="*/ 4450378 w 4709160"/>
                <a:gd name="connsiteY1" fmla="*/ 0 h 517564"/>
                <a:gd name="connsiteX2" fmla="*/ 4709160 w 4709160"/>
                <a:gd name="connsiteY2" fmla="*/ 258782 h 517564"/>
                <a:gd name="connsiteX3" fmla="*/ 4450378 w 4709160"/>
                <a:gd name="connsiteY3" fmla="*/ 517564 h 517564"/>
                <a:gd name="connsiteX4" fmla="*/ 1286263 w 4709160"/>
                <a:gd name="connsiteY4" fmla="*/ 517564 h 517564"/>
                <a:gd name="connsiteX5" fmla="*/ 1302300 w 4709160"/>
                <a:gd name="connsiteY5" fmla="*/ 498127 h 517564"/>
                <a:gd name="connsiteX6" fmla="*/ 1375410 w 4709160"/>
                <a:gd name="connsiteY6" fmla="*/ 258781 h 517564"/>
                <a:gd name="connsiteX7" fmla="*/ 1302300 w 4709160"/>
                <a:gd name="connsiteY7" fmla="*/ 19436 h 517564"/>
                <a:gd name="connsiteX8" fmla="*/ 0 w 4709160"/>
                <a:gd name="connsiteY8" fmla="*/ 0 h 517564"/>
                <a:gd name="connsiteX9" fmla="*/ 608390 w 4709160"/>
                <a:gd name="connsiteY9" fmla="*/ 0 h 517564"/>
                <a:gd name="connsiteX10" fmla="*/ 592354 w 4709160"/>
                <a:gd name="connsiteY10" fmla="*/ 19436 h 517564"/>
                <a:gd name="connsiteX11" fmla="*/ 519244 w 4709160"/>
                <a:gd name="connsiteY11" fmla="*/ 258781 h 517564"/>
                <a:gd name="connsiteX12" fmla="*/ 592354 w 4709160"/>
                <a:gd name="connsiteY12" fmla="*/ 498127 h 517564"/>
                <a:gd name="connsiteX13" fmla="*/ 608391 w 4709160"/>
                <a:gd name="connsiteY13" fmla="*/ 517564 h 517564"/>
                <a:gd name="connsiteX14" fmla="*/ 0 w 4709160"/>
                <a:gd name="connsiteY14" fmla="*/ 517564 h 5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09160" h="517564">
                  <a:moveTo>
                    <a:pt x="1286265" y="0"/>
                  </a:moveTo>
                  <a:lnTo>
                    <a:pt x="4450378" y="0"/>
                  </a:lnTo>
                  <a:cubicBezTo>
                    <a:pt x="4593299" y="0"/>
                    <a:pt x="4709160" y="115861"/>
                    <a:pt x="4709160" y="258782"/>
                  </a:cubicBezTo>
                  <a:cubicBezTo>
                    <a:pt x="4709160" y="401703"/>
                    <a:pt x="4593299" y="517564"/>
                    <a:pt x="4450378" y="517564"/>
                  </a:cubicBezTo>
                  <a:lnTo>
                    <a:pt x="1286263" y="517564"/>
                  </a:lnTo>
                  <a:lnTo>
                    <a:pt x="1302300" y="498127"/>
                  </a:lnTo>
                  <a:cubicBezTo>
                    <a:pt x="1348458" y="429804"/>
                    <a:pt x="1375410" y="347440"/>
                    <a:pt x="1375410" y="258781"/>
                  </a:cubicBezTo>
                  <a:cubicBezTo>
                    <a:pt x="1375410" y="170122"/>
                    <a:pt x="1348458" y="87758"/>
                    <a:pt x="1302300" y="19436"/>
                  </a:cubicBezTo>
                  <a:close/>
                  <a:moveTo>
                    <a:pt x="0" y="0"/>
                  </a:moveTo>
                  <a:lnTo>
                    <a:pt x="608390" y="0"/>
                  </a:lnTo>
                  <a:lnTo>
                    <a:pt x="592354" y="19436"/>
                  </a:lnTo>
                  <a:cubicBezTo>
                    <a:pt x="546196" y="87758"/>
                    <a:pt x="519244" y="170122"/>
                    <a:pt x="519244" y="258781"/>
                  </a:cubicBezTo>
                  <a:cubicBezTo>
                    <a:pt x="519244" y="347440"/>
                    <a:pt x="546196" y="429804"/>
                    <a:pt x="592354" y="498127"/>
                  </a:cubicBezTo>
                  <a:lnTo>
                    <a:pt x="608391" y="517564"/>
                  </a:lnTo>
                  <a:lnTo>
                    <a:pt x="0" y="517564"/>
                  </a:lnTo>
                  <a:close/>
                </a:path>
              </a:pathLst>
            </a:custGeom>
            <a:solidFill>
              <a:srgbClr val="3E84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xmlns="" id="{6E62EB07-EED2-4200-A23E-1DFFA10BA4CB}"/>
                </a:ext>
              </a:extLst>
            </p:cNvPr>
            <p:cNvSpPr txBox="1"/>
            <p:nvPr/>
          </p:nvSpPr>
          <p:spPr>
            <a:xfrm>
              <a:off x="1463943" y="2838317"/>
              <a:ext cx="3033102" cy="400110"/>
            </a:xfrm>
            <a:prstGeom prst="rect">
              <a:avLst/>
            </a:prstGeom>
            <a:noFill/>
          </p:spPr>
          <p:txBody>
            <a:bodyPr wrap="square">
              <a:spAutoFit/>
            </a:bodyPr>
            <a:lstStyle>
              <a:defPPr>
                <a:defRPr lang="en-US"/>
              </a:defPPr>
              <a:lvl1pPr>
                <a:defRPr sz="1600" b="1">
                  <a:solidFill>
                    <a:schemeClr val="bg1"/>
                  </a:solidFill>
                </a:defRPr>
              </a:lvl1pPr>
            </a:lstStyle>
            <a:p>
              <a:r>
                <a:rPr lang="en-US" sz="2000" dirty="0"/>
                <a:t>FL-140</a:t>
              </a:r>
            </a:p>
          </p:txBody>
        </p:sp>
        <p:sp>
          <p:nvSpPr>
            <p:cNvPr id="20" name="Oval 19">
              <a:extLst>
                <a:ext uri="{FF2B5EF4-FFF2-40B4-BE49-F238E27FC236}">
                  <a16:creationId xmlns:a16="http://schemas.microsoft.com/office/drawing/2014/main" xmlns="" id="{C5E14301-3CE4-4A3C-AC8A-441D0EA15874}"/>
                </a:ext>
              </a:extLst>
            </p:cNvPr>
            <p:cNvSpPr/>
            <p:nvPr/>
          </p:nvSpPr>
          <p:spPr>
            <a:xfrm>
              <a:off x="642825" y="2739390"/>
              <a:ext cx="609004" cy="60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C9E20ED2-9524-492C-BF2D-6288D5FB1194}"/>
                </a:ext>
              </a:extLst>
            </p:cNvPr>
            <p:cNvSpPr txBox="1"/>
            <p:nvPr/>
          </p:nvSpPr>
          <p:spPr>
            <a:xfrm>
              <a:off x="530638" y="2813057"/>
              <a:ext cx="833378" cy="461665"/>
            </a:xfrm>
            <a:prstGeom prst="rect">
              <a:avLst/>
            </a:prstGeom>
            <a:noFill/>
          </p:spPr>
          <p:txBody>
            <a:bodyPr wrap="square" rtlCol="0">
              <a:spAutoFit/>
            </a:bodyPr>
            <a:lstStyle/>
            <a:p>
              <a:pPr algn="ctr"/>
              <a:r>
                <a:rPr lang="en-US" sz="2400" b="1" spc="-300" dirty="0">
                  <a:latin typeface="Trebuchet MS" panose="020B0603020202020204" pitchFamily="34" charset="0"/>
                </a:rPr>
                <a:t>01</a:t>
              </a:r>
            </a:p>
          </p:txBody>
        </p:sp>
      </p:grpSp>
      <p:grpSp>
        <p:nvGrpSpPr>
          <p:cNvPr id="60" name="Group 59">
            <a:extLst>
              <a:ext uri="{FF2B5EF4-FFF2-40B4-BE49-F238E27FC236}">
                <a16:creationId xmlns:a16="http://schemas.microsoft.com/office/drawing/2014/main" xmlns="" id="{A124888E-0AD4-4829-A910-CC437E045AA9}"/>
              </a:ext>
            </a:extLst>
          </p:cNvPr>
          <p:cNvGrpSpPr/>
          <p:nvPr/>
        </p:nvGrpSpPr>
        <p:grpSpPr>
          <a:xfrm>
            <a:off x="0" y="3785973"/>
            <a:ext cx="4709160" cy="609002"/>
            <a:chOff x="0" y="3635502"/>
            <a:chExt cx="4709160" cy="609002"/>
          </a:xfrm>
        </p:grpSpPr>
        <p:sp>
          <p:nvSpPr>
            <p:cNvPr id="45" name="Freeform: Shape 44">
              <a:extLst>
                <a:ext uri="{FF2B5EF4-FFF2-40B4-BE49-F238E27FC236}">
                  <a16:creationId xmlns:a16="http://schemas.microsoft.com/office/drawing/2014/main" xmlns="" id="{64508080-022A-4133-9F2E-F48AF8444CEE}"/>
                </a:ext>
              </a:extLst>
            </p:cNvPr>
            <p:cNvSpPr/>
            <p:nvPr/>
          </p:nvSpPr>
          <p:spPr>
            <a:xfrm>
              <a:off x="0" y="3681222"/>
              <a:ext cx="4709160" cy="517564"/>
            </a:xfrm>
            <a:custGeom>
              <a:avLst/>
              <a:gdLst>
                <a:gd name="connsiteX0" fmla="*/ 1286265 w 4709160"/>
                <a:gd name="connsiteY0" fmla="*/ 0 h 517564"/>
                <a:gd name="connsiteX1" fmla="*/ 4450378 w 4709160"/>
                <a:gd name="connsiteY1" fmla="*/ 0 h 517564"/>
                <a:gd name="connsiteX2" fmla="*/ 4709160 w 4709160"/>
                <a:gd name="connsiteY2" fmla="*/ 258782 h 517564"/>
                <a:gd name="connsiteX3" fmla="*/ 4450378 w 4709160"/>
                <a:gd name="connsiteY3" fmla="*/ 517564 h 517564"/>
                <a:gd name="connsiteX4" fmla="*/ 1286263 w 4709160"/>
                <a:gd name="connsiteY4" fmla="*/ 517564 h 517564"/>
                <a:gd name="connsiteX5" fmla="*/ 1302300 w 4709160"/>
                <a:gd name="connsiteY5" fmla="*/ 498127 h 517564"/>
                <a:gd name="connsiteX6" fmla="*/ 1375410 w 4709160"/>
                <a:gd name="connsiteY6" fmla="*/ 258781 h 517564"/>
                <a:gd name="connsiteX7" fmla="*/ 1302300 w 4709160"/>
                <a:gd name="connsiteY7" fmla="*/ 19436 h 517564"/>
                <a:gd name="connsiteX8" fmla="*/ 0 w 4709160"/>
                <a:gd name="connsiteY8" fmla="*/ 0 h 517564"/>
                <a:gd name="connsiteX9" fmla="*/ 608390 w 4709160"/>
                <a:gd name="connsiteY9" fmla="*/ 0 h 517564"/>
                <a:gd name="connsiteX10" fmla="*/ 592354 w 4709160"/>
                <a:gd name="connsiteY10" fmla="*/ 19436 h 517564"/>
                <a:gd name="connsiteX11" fmla="*/ 519244 w 4709160"/>
                <a:gd name="connsiteY11" fmla="*/ 258781 h 517564"/>
                <a:gd name="connsiteX12" fmla="*/ 592354 w 4709160"/>
                <a:gd name="connsiteY12" fmla="*/ 498127 h 517564"/>
                <a:gd name="connsiteX13" fmla="*/ 608391 w 4709160"/>
                <a:gd name="connsiteY13" fmla="*/ 517564 h 517564"/>
                <a:gd name="connsiteX14" fmla="*/ 0 w 4709160"/>
                <a:gd name="connsiteY14" fmla="*/ 517564 h 5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09160" h="517564">
                  <a:moveTo>
                    <a:pt x="1286265" y="0"/>
                  </a:moveTo>
                  <a:lnTo>
                    <a:pt x="4450378" y="0"/>
                  </a:lnTo>
                  <a:cubicBezTo>
                    <a:pt x="4593299" y="0"/>
                    <a:pt x="4709160" y="115861"/>
                    <a:pt x="4709160" y="258782"/>
                  </a:cubicBezTo>
                  <a:cubicBezTo>
                    <a:pt x="4709160" y="401703"/>
                    <a:pt x="4593299" y="517564"/>
                    <a:pt x="4450378" y="517564"/>
                  </a:cubicBezTo>
                  <a:lnTo>
                    <a:pt x="1286263" y="517564"/>
                  </a:lnTo>
                  <a:lnTo>
                    <a:pt x="1302300" y="498127"/>
                  </a:lnTo>
                  <a:cubicBezTo>
                    <a:pt x="1348458" y="429804"/>
                    <a:pt x="1375410" y="347440"/>
                    <a:pt x="1375410" y="258781"/>
                  </a:cubicBezTo>
                  <a:cubicBezTo>
                    <a:pt x="1375410" y="170122"/>
                    <a:pt x="1348458" y="87758"/>
                    <a:pt x="1302300" y="19436"/>
                  </a:cubicBezTo>
                  <a:close/>
                  <a:moveTo>
                    <a:pt x="0" y="0"/>
                  </a:moveTo>
                  <a:lnTo>
                    <a:pt x="608390" y="0"/>
                  </a:lnTo>
                  <a:lnTo>
                    <a:pt x="592354" y="19436"/>
                  </a:lnTo>
                  <a:cubicBezTo>
                    <a:pt x="546196" y="87758"/>
                    <a:pt x="519244" y="170122"/>
                    <a:pt x="519244" y="258781"/>
                  </a:cubicBezTo>
                  <a:cubicBezTo>
                    <a:pt x="519244" y="347440"/>
                    <a:pt x="546196" y="429804"/>
                    <a:pt x="592354" y="498127"/>
                  </a:cubicBezTo>
                  <a:lnTo>
                    <a:pt x="608391" y="517564"/>
                  </a:lnTo>
                  <a:lnTo>
                    <a:pt x="0" y="517564"/>
                  </a:lnTo>
                  <a:close/>
                </a:path>
              </a:pathLst>
            </a:custGeom>
            <a:solidFill>
              <a:srgbClr val="3E84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xmlns="" id="{DDC8FB67-6BA4-4E55-AB05-CD0841419F4B}"/>
                </a:ext>
              </a:extLst>
            </p:cNvPr>
            <p:cNvSpPr txBox="1"/>
            <p:nvPr/>
          </p:nvSpPr>
          <p:spPr>
            <a:xfrm>
              <a:off x="1463943" y="3733316"/>
              <a:ext cx="3033102" cy="400110"/>
            </a:xfrm>
            <a:prstGeom prst="rect">
              <a:avLst/>
            </a:prstGeom>
            <a:noFill/>
          </p:spPr>
          <p:txBody>
            <a:bodyPr wrap="square">
              <a:spAutoFit/>
            </a:bodyPr>
            <a:lstStyle>
              <a:defPPr>
                <a:defRPr lang="en-US"/>
              </a:defPPr>
              <a:lvl1pPr>
                <a:defRPr sz="1600" b="1">
                  <a:solidFill>
                    <a:schemeClr val="bg1"/>
                  </a:solidFill>
                </a:defRPr>
              </a:lvl1pPr>
            </a:lstStyle>
            <a:p>
              <a:r>
                <a:rPr lang="en-US" sz="2000" dirty="0"/>
                <a:t>FL-150</a:t>
              </a:r>
            </a:p>
          </p:txBody>
        </p:sp>
        <p:sp>
          <p:nvSpPr>
            <p:cNvPr id="47" name="Oval 46">
              <a:extLst>
                <a:ext uri="{FF2B5EF4-FFF2-40B4-BE49-F238E27FC236}">
                  <a16:creationId xmlns:a16="http://schemas.microsoft.com/office/drawing/2014/main" xmlns="" id="{AA424300-79EE-427B-9D3E-6C7B03EF6A91}"/>
                </a:ext>
              </a:extLst>
            </p:cNvPr>
            <p:cNvSpPr/>
            <p:nvPr/>
          </p:nvSpPr>
          <p:spPr>
            <a:xfrm>
              <a:off x="642825" y="3635502"/>
              <a:ext cx="609004" cy="60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xmlns="" id="{06E80E64-56EE-4ABB-8FE5-CF6AC5C54E9F}"/>
                </a:ext>
              </a:extLst>
            </p:cNvPr>
            <p:cNvSpPr txBox="1"/>
            <p:nvPr/>
          </p:nvSpPr>
          <p:spPr>
            <a:xfrm>
              <a:off x="530638" y="3709169"/>
              <a:ext cx="833378" cy="461665"/>
            </a:xfrm>
            <a:prstGeom prst="rect">
              <a:avLst/>
            </a:prstGeom>
            <a:noFill/>
          </p:spPr>
          <p:txBody>
            <a:bodyPr wrap="square" rtlCol="0">
              <a:spAutoFit/>
            </a:bodyPr>
            <a:lstStyle/>
            <a:p>
              <a:pPr algn="ctr"/>
              <a:r>
                <a:rPr lang="en-US" sz="2400" b="1" spc="-300" dirty="0">
                  <a:latin typeface="Trebuchet MS" panose="020B0603020202020204" pitchFamily="34" charset="0"/>
                </a:rPr>
                <a:t>02</a:t>
              </a:r>
            </a:p>
          </p:txBody>
        </p:sp>
      </p:grpSp>
      <p:grpSp>
        <p:nvGrpSpPr>
          <p:cNvPr id="61" name="Group 60">
            <a:extLst>
              <a:ext uri="{FF2B5EF4-FFF2-40B4-BE49-F238E27FC236}">
                <a16:creationId xmlns:a16="http://schemas.microsoft.com/office/drawing/2014/main" xmlns="" id="{F6A45F02-7893-42D3-A183-E091CCD931D0}"/>
              </a:ext>
            </a:extLst>
          </p:cNvPr>
          <p:cNvGrpSpPr/>
          <p:nvPr/>
        </p:nvGrpSpPr>
        <p:grpSpPr>
          <a:xfrm>
            <a:off x="0" y="4682085"/>
            <a:ext cx="4709160" cy="609002"/>
            <a:chOff x="0" y="4531614"/>
            <a:chExt cx="4709160" cy="609002"/>
          </a:xfrm>
        </p:grpSpPr>
        <p:sp>
          <p:nvSpPr>
            <p:cNvPr id="50" name="Freeform: Shape 49">
              <a:extLst>
                <a:ext uri="{FF2B5EF4-FFF2-40B4-BE49-F238E27FC236}">
                  <a16:creationId xmlns:a16="http://schemas.microsoft.com/office/drawing/2014/main" xmlns="" id="{F0F104BD-DD32-4B88-8AC5-94AE5A39013B}"/>
                </a:ext>
              </a:extLst>
            </p:cNvPr>
            <p:cNvSpPr/>
            <p:nvPr/>
          </p:nvSpPr>
          <p:spPr>
            <a:xfrm>
              <a:off x="0" y="4577334"/>
              <a:ext cx="4709160" cy="517564"/>
            </a:xfrm>
            <a:custGeom>
              <a:avLst/>
              <a:gdLst>
                <a:gd name="connsiteX0" fmla="*/ 1286265 w 4709160"/>
                <a:gd name="connsiteY0" fmla="*/ 0 h 517564"/>
                <a:gd name="connsiteX1" fmla="*/ 4450378 w 4709160"/>
                <a:gd name="connsiteY1" fmla="*/ 0 h 517564"/>
                <a:gd name="connsiteX2" fmla="*/ 4709160 w 4709160"/>
                <a:gd name="connsiteY2" fmla="*/ 258782 h 517564"/>
                <a:gd name="connsiteX3" fmla="*/ 4450378 w 4709160"/>
                <a:gd name="connsiteY3" fmla="*/ 517564 h 517564"/>
                <a:gd name="connsiteX4" fmla="*/ 1286263 w 4709160"/>
                <a:gd name="connsiteY4" fmla="*/ 517564 h 517564"/>
                <a:gd name="connsiteX5" fmla="*/ 1302300 w 4709160"/>
                <a:gd name="connsiteY5" fmla="*/ 498127 h 517564"/>
                <a:gd name="connsiteX6" fmla="*/ 1375410 w 4709160"/>
                <a:gd name="connsiteY6" fmla="*/ 258781 h 517564"/>
                <a:gd name="connsiteX7" fmla="*/ 1302300 w 4709160"/>
                <a:gd name="connsiteY7" fmla="*/ 19436 h 517564"/>
                <a:gd name="connsiteX8" fmla="*/ 0 w 4709160"/>
                <a:gd name="connsiteY8" fmla="*/ 0 h 517564"/>
                <a:gd name="connsiteX9" fmla="*/ 608390 w 4709160"/>
                <a:gd name="connsiteY9" fmla="*/ 0 h 517564"/>
                <a:gd name="connsiteX10" fmla="*/ 592354 w 4709160"/>
                <a:gd name="connsiteY10" fmla="*/ 19436 h 517564"/>
                <a:gd name="connsiteX11" fmla="*/ 519244 w 4709160"/>
                <a:gd name="connsiteY11" fmla="*/ 258781 h 517564"/>
                <a:gd name="connsiteX12" fmla="*/ 592354 w 4709160"/>
                <a:gd name="connsiteY12" fmla="*/ 498127 h 517564"/>
                <a:gd name="connsiteX13" fmla="*/ 608391 w 4709160"/>
                <a:gd name="connsiteY13" fmla="*/ 517564 h 517564"/>
                <a:gd name="connsiteX14" fmla="*/ 0 w 4709160"/>
                <a:gd name="connsiteY14" fmla="*/ 517564 h 5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09160" h="517564">
                  <a:moveTo>
                    <a:pt x="1286265" y="0"/>
                  </a:moveTo>
                  <a:lnTo>
                    <a:pt x="4450378" y="0"/>
                  </a:lnTo>
                  <a:cubicBezTo>
                    <a:pt x="4593299" y="0"/>
                    <a:pt x="4709160" y="115861"/>
                    <a:pt x="4709160" y="258782"/>
                  </a:cubicBezTo>
                  <a:cubicBezTo>
                    <a:pt x="4709160" y="401703"/>
                    <a:pt x="4593299" y="517564"/>
                    <a:pt x="4450378" y="517564"/>
                  </a:cubicBezTo>
                  <a:lnTo>
                    <a:pt x="1286263" y="517564"/>
                  </a:lnTo>
                  <a:lnTo>
                    <a:pt x="1302300" y="498127"/>
                  </a:lnTo>
                  <a:cubicBezTo>
                    <a:pt x="1348458" y="429804"/>
                    <a:pt x="1375410" y="347440"/>
                    <a:pt x="1375410" y="258781"/>
                  </a:cubicBezTo>
                  <a:cubicBezTo>
                    <a:pt x="1375410" y="170122"/>
                    <a:pt x="1348458" y="87758"/>
                    <a:pt x="1302300" y="19436"/>
                  </a:cubicBezTo>
                  <a:close/>
                  <a:moveTo>
                    <a:pt x="0" y="0"/>
                  </a:moveTo>
                  <a:lnTo>
                    <a:pt x="608390" y="0"/>
                  </a:lnTo>
                  <a:lnTo>
                    <a:pt x="592354" y="19436"/>
                  </a:lnTo>
                  <a:cubicBezTo>
                    <a:pt x="546196" y="87758"/>
                    <a:pt x="519244" y="170122"/>
                    <a:pt x="519244" y="258781"/>
                  </a:cubicBezTo>
                  <a:cubicBezTo>
                    <a:pt x="519244" y="347440"/>
                    <a:pt x="546196" y="429804"/>
                    <a:pt x="592354" y="498127"/>
                  </a:cubicBezTo>
                  <a:lnTo>
                    <a:pt x="608391" y="517564"/>
                  </a:lnTo>
                  <a:lnTo>
                    <a:pt x="0" y="517564"/>
                  </a:lnTo>
                  <a:close/>
                </a:path>
              </a:pathLst>
            </a:custGeom>
            <a:solidFill>
              <a:srgbClr val="3E84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TextBox 50">
              <a:extLst>
                <a:ext uri="{FF2B5EF4-FFF2-40B4-BE49-F238E27FC236}">
                  <a16:creationId xmlns:a16="http://schemas.microsoft.com/office/drawing/2014/main" xmlns="" id="{74811DE1-3652-4F8A-A6FE-E7321B906B28}"/>
                </a:ext>
              </a:extLst>
            </p:cNvPr>
            <p:cNvSpPr txBox="1"/>
            <p:nvPr/>
          </p:nvSpPr>
          <p:spPr>
            <a:xfrm>
              <a:off x="1463943" y="4636058"/>
              <a:ext cx="3033102" cy="400110"/>
            </a:xfrm>
            <a:prstGeom prst="rect">
              <a:avLst/>
            </a:prstGeom>
            <a:noFill/>
          </p:spPr>
          <p:txBody>
            <a:bodyPr wrap="square">
              <a:spAutoFit/>
            </a:bodyPr>
            <a:lstStyle>
              <a:defPPr>
                <a:defRPr lang="en-US"/>
              </a:defPPr>
              <a:lvl1pPr>
                <a:defRPr sz="1600" b="1">
                  <a:solidFill>
                    <a:schemeClr val="bg1"/>
                  </a:solidFill>
                </a:defRPr>
              </a:lvl1pPr>
            </a:lstStyle>
            <a:p>
              <a:r>
                <a:rPr lang="en-US" sz="2000" dirty="0"/>
                <a:t>FL-142 or FL-160</a:t>
              </a:r>
            </a:p>
          </p:txBody>
        </p:sp>
        <p:sp>
          <p:nvSpPr>
            <p:cNvPr id="52" name="Oval 51">
              <a:extLst>
                <a:ext uri="{FF2B5EF4-FFF2-40B4-BE49-F238E27FC236}">
                  <a16:creationId xmlns:a16="http://schemas.microsoft.com/office/drawing/2014/main" xmlns="" id="{2C0064B7-E30D-4F5A-91E3-31A586F2C265}"/>
                </a:ext>
              </a:extLst>
            </p:cNvPr>
            <p:cNvSpPr/>
            <p:nvPr/>
          </p:nvSpPr>
          <p:spPr>
            <a:xfrm>
              <a:off x="642825" y="4531614"/>
              <a:ext cx="609004" cy="60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AA5E32C2-3ABB-4B1B-A01C-091FCB76C265}"/>
                </a:ext>
              </a:extLst>
            </p:cNvPr>
            <p:cNvSpPr txBox="1"/>
            <p:nvPr/>
          </p:nvSpPr>
          <p:spPr>
            <a:xfrm>
              <a:off x="530638" y="4605281"/>
              <a:ext cx="833378" cy="461665"/>
            </a:xfrm>
            <a:prstGeom prst="rect">
              <a:avLst/>
            </a:prstGeom>
            <a:noFill/>
          </p:spPr>
          <p:txBody>
            <a:bodyPr wrap="square" rtlCol="0">
              <a:spAutoFit/>
            </a:bodyPr>
            <a:lstStyle/>
            <a:p>
              <a:pPr algn="ctr"/>
              <a:r>
                <a:rPr lang="en-US" sz="2400" b="1" spc="-300" dirty="0">
                  <a:latin typeface="Trebuchet MS" panose="020B0603020202020204" pitchFamily="34" charset="0"/>
                </a:rPr>
                <a:t>03</a:t>
              </a:r>
            </a:p>
          </p:txBody>
        </p:sp>
      </p:grpSp>
      <p:grpSp>
        <p:nvGrpSpPr>
          <p:cNvPr id="62" name="Group 61">
            <a:extLst>
              <a:ext uri="{FF2B5EF4-FFF2-40B4-BE49-F238E27FC236}">
                <a16:creationId xmlns:a16="http://schemas.microsoft.com/office/drawing/2014/main" xmlns="" id="{94FB4DFB-7532-4C7E-BDA2-5C9586E16BC6}"/>
              </a:ext>
            </a:extLst>
          </p:cNvPr>
          <p:cNvGrpSpPr/>
          <p:nvPr/>
        </p:nvGrpSpPr>
        <p:grpSpPr>
          <a:xfrm>
            <a:off x="0" y="5674971"/>
            <a:ext cx="4709160" cy="609002"/>
            <a:chOff x="0" y="5519164"/>
            <a:chExt cx="4709160" cy="609002"/>
          </a:xfrm>
        </p:grpSpPr>
        <p:sp>
          <p:nvSpPr>
            <p:cNvPr id="55" name="Freeform: Shape 54">
              <a:extLst>
                <a:ext uri="{FF2B5EF4-FFF2-40B4-BE49-F238E27FC236}">
                  <a16:creationId xmlns:a16="http://schemas.microsoft.com/office/drawing/2014/main" xmlns="" id="{A7672B1C-537A-4964-9038-BCADDC1012CF}"/>
                </a:ext>
              </a:extLst>
            </p:cNvPr>
            <p:cNvSpPr/>
            <p:nvPr/>
          </p:nvSpPr>
          <p:spPr>
            <a:xfrm>
              <a:off x="0" y="5564884"/>
              <a:ext cx="4709160" cy="517564"/>
            </a:xfrm>
            <a:custGeom>
              <a:avLst/>
              <a:gdLst>
                <a:gd name="connsiteX0" fmla="*/ 1286265 w 4709160"/>
                <a:gd name="connsiteY0" fmla="*/ 0 h 517564"/>
                <a:gd name="connsiteX1" fmla="*/ 4450378 w 4709160"/>
                <a:gd name="connsiteY1" fmla="*/ 0 h 517564"/>
                <a:gd name="connsiteX2" fmla="*/ 4709160 w 4709160"/>
                <a:gd name="connsiteY2" fmla="*/ 258782 h 517564"/>
                <a:gd name="connsiteX3" fmla="*/ 4450378 w 4709160"/>
                <a:gd name="connsiteY3" fmla="*/ 517564 h 517564"/>
                <a:gd name="connsiteX4" fmla="*/ 1286263 w 4709160"/>
                <a:gd name="connsiteY4" fmla="*/ 517564 h 517564"/>
                <a:gd name="connsiteX5" fmla="*/ 1302300 w 4709160"/>
                <a:gd name="connsiteY5" fmla="*/ 498127 h 517564"/>
                <a:gd name="connsiteX6" fmla="*/ 1375410 w 4709160"/>
                <a:gd name="connsiteY6" fmla="*/ 258781 h 517564"/>
                <a:gd name="connsiteX7" fmla="*/ 1302300 w 4709160"/>
                <a:gd name="connsiteY7" fmla="*/ 19436 h 517564"/>
                <a:gd name="connsiteX8" fmla="*/ 0 w 4709160"/>
                <a:gd name="connsiteY8" fmla="*/ 0 h 517564"/>
                <a:gd name="connsiteX9" fmla="*/ 608390 w 4709160"/>
                <a:gd name="connsiteY9" fmla="*/ 0 h 517564"/>
                <a:gd name="connsiteX10" fmla="*/ 592354 w 4709160"/>
                <a:gd name="connsiteY10" fmla="*/ 19436 h 517564"/>
                <a:gd name="connsiteX11" fmla="*/ 519244 w 4709160"/>
                <a:gd name="connsiteY11" fmla="*/ 258781 h 517564"/>
                <a:gd name="connsiteX12" fmla="*/ 592354 w 4709160"/>
                <a:gd name="connsiteY12" fmla="*/ 498127 h 517564"/>
                <a:gd name="connsiteX13" fmla="*/ 608391 w 4709160"/>
                <a:gd name="connsiteY13" fmla="*/ 517564 h 517564"/>
                <a:gd name="connsiteX14" fmla="*/ 0 w 4709160"/>
                <a:gd name="connsiteY14" fmla="*/ 517564 h 5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09160" h="517564">
                  <a:moveTo>
                    <a:pt x="1286265" y="0"/>
                  </a:moveTo>
                  <a:lnTo>
                    <a:pt x="4450378" y="0"/>
                  </a:lnTo>
                  <a:cubicBezTo>
                    <a:pt x="4593299" y="0"/>
                    <a:pt x="4709160" y="115861"/>
                    <a:pt x="4709160" y="258782"/>
                  </a:cubicBezTo>
                  <a:cubicBezTo>
                    <a:pt x="4709160" y="401703"/>
                    <a:pt x="4593299" y="517564"/>
                    <a:pt x="4450378" y="517564"/>
                  </a:cubicBezTo>
                  <a:lnTo>
                    <a:pt x="1286263" y="517564"/>
                  </a:lnTo>
                  <a:lnTo>
                    <a:pt x="1302300" y="498127"/>
                  </a:lnTo>
                  <a:cubicBezTo>
                    <a:pt x="1348458" y="429804"/>
                    <a:pt x="1375410" y="347440"/>
                    <a:pt x="1375410" y="258781"/>
                  </a:cubicBezTo>
                  <a:cubicBezTo>
                    <a:pt x="1375410" y="170122"/>
                    <a:pt x="1348458" y="87758"/>
                    <a:pt x="1302300" y="19436"/>
                  </a:cubicBezTo>
                  <a:close/>
                  <a:moveTo>
                    <a:pt x="0" y="0"/>
                  </a:moveTo>
                  <a:lnTo>
                    <a:pt x="608390" y="0"/>
                  </a:lnTo>
                  <a:lnTo>
                    <a:pt x="592354" y="19436"/>
                  </a:lnTo>
                  <a:cubicBezTo>
                    <a:pt x="546196" y="87758"/>
                    <a:pt x="519244" y="170122"/>
                    <a:pt x="519244" y="258781"/>
                  </a:cubicBezTo>
                  <a:cubicBezTo>
                    <a:pt x="519244" y="347440"/>
                    <a:pt x="546196" y="429804"/>
                    <a:pt x="592354" y="498127"/>
                  </a:cubicBezTo>
                  <a:lnTo>
                    <a:pt x="608391" y="517564"/>
                  </a:lnTo>
                  <a:lnTo>
                    <a:pt x="0" y="517564"/>
                  </a:lnTo>
                  <a:close/>
                </a:path>
              </a:pathLst>
            </a:custGeom>
            <a:solidFill>
              <a:srgbClr val="3E84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xmlns="" id="{2643B5F6-1B00-4A01-820D-F418C51B47D8}"/>
                </a:ext>
              </a:extLst>
            </p:cNvPr>
            <p:cNvSpPr txBox="1"/>
            <p:nvPr/>
          </p:nvSpPr>
          <p:spPr>
            <a:xfrm>
              <a:off x="1476203" y="5654386"/>
              <a:ext cx="3189123" cy="338554"/>
            </a:xfrm>
            <a:prstGeom prst="rect">
              <a:avLst/>
            </a:prstGeom>
            <a:noFill/>
          </p:spPr>
          <p:txBody>
            <a:bodyPr wrap="square">
              <a:spAutoFit/>
            </a:bodyPr>
            <a:lstStyle/>
            <a:p>
              <a:r>
                <a:rPr lang="en-US" sz="1600" b="1" dirty="0">
                  <a:solidFill>
                    <a:schemeClr val="bg1"/>
                  </a:solidFill>
                </a:rPr>
                <a:t>Most recent two years tax returns</a:t>
              </a:r>
            </a:p>
          </p:txBody>
        </p:sp>
        <p:sp>
          <p:nvSpPr>
            <p:cNvPr id="57" name="Oval 56">
              <a:extLst>
                <a:ext uri="{FF2B5EF4-FFF2-40B4-BE49-F238E27FC236}">
                  <a16:creationId xmlns:a16="http://schemas.microsoft.com/office/drawing/2014/main" xmlns="" id="{6D6A029A-9A19-492A-B7DE-C629133DE499}"/>
                </a:ext>
              </a:extLst>
            </p:cNvPr>
            <p:cNvSpPr/>
            <p:nvPr/>
          </p:nvSpPr>
          <p:spPr>
            <a:xfrm>
              <a:off x="642825" y="5519164"/>
              <a:ext cx="609004" cy="60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F0C8708A-4F76-4034-93D4-F3403E3AB140}"/>
                </a:ext>
              </a:extLst>
            </p:cNvPr>
            <p:cNvSpPr txBox="1"/>
            <p:nvPr/>
          </p:nvSpPr>
          <p:spPr>
            <a:xfrm>
              <a:off x="530638" y="5592831"/>
              <a:ext cx="833378" cy="461665"/>
            </a:xfrm>
            <a:prstGeom prst="rect">
              <a:avLst/>
            </a:prstGeom>
            <a:noFill/>
          </p:spPr>
          <p:txBody>
            <a:bodyPr wrap="square" rtlCol="0">
              <a:spAutoFit/>
            </a:bodyPr>
            <a:lstStyle/>
            <a:p>
              <a:pPr algn="ctr"/>
              <a:r>
                <a:rPr lang="en-US" sz="2400" b="1" spc="-300" dirty="0">
                  <a:latin typeface="Trebuchet MS" panose="020B0603020202020204" pitchFamily="34" charset="0"/>
                </a:rPr>
                <a:t>04</a:t>
              </a:r>
            </a:p>
          </p:txBody>
        </p:sp>
      </p:grpSp>
      <p:sp>
        <p:nvSpPr>
          <p:cNvPr id="65" name="Right Triangle 64">
            <a:extLst>
              <a:ext uri="{FF2B5EF4-FFF2-40B4-BE49-F238E27FC236}">
                <a16:creationId xmlns:a16="http://schemas.microsoft.com/office/drawing/2014/main" xmlns="" id="{D0E5F06F-A7A9-431E-86F2-2DFCE4F9D513}"/>
              </a:ext>
            </a:extLst>
          </p:cNvPr>
          <p:cNvSpPr/>
          <p:nvPr/>
        </p:nvSpPr>
        <p:spPr>
          <a:xfrm rot="16200000">
            <a:off x="9433560" y="4100156"/>
            <a:ext cx="2758440" cy="27584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xmlns="" id="{4C7E887A-94B2-4CD1-A815-81F398247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7577" y="5499110"/>
            <a:ext cx="1241152" cy="1241152"/>
          </a:xfrm>
          <a:prstGeom prst="rect">
            <a:avLst/>
          </a:prstGeom>
        </p:spPr>
      </p:pic>
    </p:spTree>
    <p:extLst>
      <p:ext uri="{BB962C8B-B14F-4D97-AF65-F5344CB8AC3E}">
        <p14:creationId xmlns:p14="http://schemas.microsoft.com/office/powerpoint/2010/main" val="18209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425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09BFD362-4808-45BD-8F77-493365FDC6C5}"/>
              </a:ext>
            </a:extLst>
          </p:cNvPr>
          <p:cNvGrpSpPr/>
          <p:nvPr/>
        </p:nvGrpSpPr>
        <p:grpSpPr>
          <a:xfrm>
            <a:off x="3981691" y="747883"/>
            <a:ext cx="7592992" cy="972274"/>
            <a:chOff x="3981691" y="747883"/>
            <a:chExt cx="7592992" cy="972274"/>
          </a:xfrm>
        </p:grpSpPr>
        <p:sp>
          <p:nvSpPr>
            <p:cNvPr id="5" name="Rectangle: Rounded Corners 4">
              <a:extLst>
                <a:ext uri="{FF2B5EF4-FFF2-40B4-BE49-F238E27FC236}">
                  <a16:creationId xmlns:a16="http://schemas.microsoft.com/office/drawing/2014/main" xmlns="" id="{11A7C982-517A-4E3F-8C33-75A270605B33}"/>
                </a:ext>
              </a:extLst>
            </p:cNvPr>
            <p:cNvSpPr/>
            <p:nvPr/>
          </p:nvSpPr>
          <p:spPr>
            <a:xfrm>
              <a:off x="3981691" y="747883"/>
              <a:ext cx="7592992" cy="972274"/>
            </a:xfrm>
            <a:prstGeom prst="roundRect">
              <a:avLst>
                <a:gd name="adj" fmla="val 50000"/>
              </a:avLst>
            </a:prstGeom>
            <a:solidFill>
              <a:srgbClr val="3E8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4A721B8-B466-47A6-AC73-290DD2497B71}"/>
                </a:ext>
              </a:extLst>
            </p:cNvPr>
            <p:cNvSpPr txBox="1"/>
            <p:nvPr/>
          </p:nvSpPr>
          <p:spPr>
            <a:xfrm>
              <a:off x="5712370" y="849299"/>
              <a:ext cx="2204714" cy="769441"/>
            </a:xfrm>
            <a:prstGeom prst="rect">
              <a:avLst/>
            </a:prstGeom>
            <a:noFill/>
          </p:spPr>
          <p:txBody>
            <a:bodyPr wrap="square">
              <a:spAutoFit/>
            </a:bodyPr>
            <a:lstStyle>
              <a:defPPr>
                <a:defRPr lang="en-US"/>
              </a:defPPr>
              <a:lvl1pPr>
                <a:defRPr sz="2000" b="1">
                  <a:solidFill>
                    <a:schemeClr val="bg1"/>
                  </a:solidFill>
                </a:defRPr>
              </a:lvl1pPr>
            </a:lstStyle>
            <a:p>
              <a:r>
                <a:rPr lang="en-US" sz="4400" dirty="0"/>
                <a:t>FL-140 </a:t>
              </a:r>
            </a:p>
          </p:txBody>
        </p:sp>
      </p:grpSp>
      <p:sp>
        <p:nvSpPr>
          <p:cNvPr id="10" name="Rectangle 9">
            <a:extLst>
              <a:ext uri="{FF2B5EF4-FFF2-40B4-BE49-F238E27FC236}">
                <a16:creationId xmlns:a16="http://schemas.microsoft.com/office/drawing/2014/main" xmlns="" id="{C83D85DC-7EE1-4787-B32F-76D5A22FA8A9}"/>
              </a:ext>
            </a:extLst>
          </p:cNvPr>
          <p:cNvSpPr/>
          <p:nvPr/>
        </p:nvSpPr>
        <p:spPr>
          <a:xfrm>
            <a:off x="0" y="5636871"/>
            <a:ext cx="12192000" cy="12211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3EF80034-2FC2-4353-BE7B-5C1A6561B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697" y="425369"/>
            <a:ext cx="4641974" cy="6007261"/>
          </a:xfrm>
          <a:prstGeom prst="rect">
            <a:avLst/>
          </a:prstGeom>
          <a:effectLst>
            <a:outerShdw blurRad="571500" sx="102000" sy="102000" algn="ctr" rotWithShape="0">
              <a:prstClr val="black">
                <a:alpha val="41000"/>
              </a:prstClr>
            </a:outerShdw>
          </a:effectLst>
        </p:spPr>
      </p:pic>
      <p:sp>
        <p:nvSpPr>
          <p:cNvPr id="9" name="TextBox 8">
            <a:extLst>
              <a:ext uri="{FF2B5EF4-FFF2-40B4-BE49-F238E27FC236}">
                <a16:creationId xmlns:a16="http://schemas.microsoft.com/office/drawing/2014/main" xmlns="" id="{89156774-A061-4BA1-9854-F52451CDC478}"/>
              </a:ext>
            </a:extLst>
          </p:cNvPr>
          <p:cNvSpPr txBox="1"/>
          <p:nvPr/>
        </p:nvSpPr>
        <p:spPr>
          <a:xfrm>
            <a:off x="5712370" y="1821573"/>
            <a:ext cx="2494081" cy="757130"/>
          </a:xfrm>
          <a:prstGeom prst="rect">
            <a:avLst/>
          </a:prstGeom>
          <a:noFill/>
        </p:spPr>
        <p:txBody>
          <a:bodyPr wrap="square">
            <a:spAutoFit/>
          </a:bodyPr>
          <a:lstStyle>
            <a:defPPr>
              <a:defRPr lang="en-US"/>
            </a:defPPr>
            <a:lvl1pPr>
              <a:defRPr sz="4400" b="1">
                <a:solidFill>
                  <a:schemeClr val="bg1"/>
                </a:solidFill>
              </a:defRPr>
            </a:lvl1pPr>
          </a:lstStyle>
          <a:p>
            <a:pPr>
              <a:lnSpc>
                <a:spcPct val="90000"/>
              </a:lnSpc>
            </a:pPr>
            <a:r>
              <a:rPr lang="en-US" sz="2400" dirty="0"/>
              <a:t>Declaration of Disclosure</a:t>
            </a:r>
          </a:p>
        </p:txBody>
      </p:sp>
      <p:sp>
        <p:nvSpPr>
          <p:cNvPr id="12" name="TextBox 11">
            <a:extLst>
              <a:ext uri="{FF2B5EF4-FFF2-40B4-BE49-F238E27FC236}">
                <a16:creationId xmlns:a16="http://schemas.microsoft.com/office/drawing/2014/main" xmlns="" id="{D7FCCDBC-8BCC-4B71-BA0E-F44FBD28159E}"/>
              </a:ext>
            </a:extLst>
          </p:cNvPr>
          <p:cNvSpPr txBox="1"/>
          <p:nvPr/>
        </p:nvSpPr>
        <p:spPr>
          <a:xfrm>
            <a:off x="5521799" y="5745027"/>
            <a:ext cx="4149263" cy="338554"/>
          </a:xfrm>
          <a:prstGeom prst="rect">
            <a:avLst/>
          </a:prstGeom>
          <a:noFill/>
        </p:spPr>
        <p:txBody>
          <a:bodyPr wrap="square">
            <a:spAutoFit/>
          </a:bodyPr>
          <a:lstStyle/>
          <a:p>
            <a:pPr fontAlgn="base"/>
            <a:r>
              <a:rPr lang="en-US" sz="1600" b="1" i="0" dirty="0">
                <a:solidFill>
                  <a:srgbClr val="FFFFFF"/>
                </a:solidFill>
                <a:effectLst/>
                <a:latin typeface="Trebuchet MS" panose="020B0603020202020204" pitchFamily="34" charset="0"/>
              </a:rPr>
              <a:t>Law Offices of Lynda Sheridan</a:t>
            </a:r>
          </a:p>
        </p:txBody>
      </p:sp>
      <p:grpSp>
        <p:nvGrpSpPr>
          <p:cNvPr id="28" name="Group 27">
            <a:extLst>
              <a:ext uri="{FF2B5EF4-FFF2-40B4-BE49-F238E27FC236}">
                <a16:creationId xmlns:a16="http://schemas.microsoft.com/office/drawing/2014/main" xmlns="" id="{9FA14148-90A8-4CDA-88E4-D14D440DA398}"/>
              </a:ext>
            </a:extLst>
          </p:cNvPr>
          <p:cNvGrpSpPr/>
          <p:nvPr/>
        </p:nvGrpSpPr>
        <p:grpSpPr>
          <a:xfrm>
            <a:off x="9357711" y="6217145"/>
            <a:ext cx="1778659" cy="474952"/>
            <a:chOff x="9976055" y="6233703"/>
            <a:chExt cx="1778659" cy="474952"/>
          </a:xfrm>
        </p:grpSpPr>
        <p:sp>
          <p:nvSpPr>
            <p:cNvPr id="4" name="TextBox 3">
              <a:extLst>
                <a:ext uri="{FF2B5EF4-FFF2-40B4-BE49-F238E27FC236}">
                  <a16:creationId xmlns:a16="http://schemas.microsoft.com/office/drawing/2014/main" xmlns="" id="{8C5024ED-7DCE-4BAD-8E57-95F8840240EE}"/>
                </a:ext>
              </a:extLst>
            </p:cNvPr>
            <p:cNvSpPr txBox="1"/>
            <p:nvPr/>
          </p:nvSpPr>
          <p:spPr>
            <a:xfrm>
              <a:off x="10543905" y="6233703"/>
              <a:ext cx="1210809" cy="415498"/>
            </a:xfrm>
            <a:prstGeom prst="rect">
              <a:avLst/>
            </a:prstGeom>
            <a:noFill/>
          </p:spPr>
          <p:txBody>
            <a:bodyPr wrap="square">
              <a:spAutoFit/>
            </a:bodyPr>
            <a:lstStyle/>
            <a:p>
              <a:pPr fontAlgn="base"/>
              <a:r>
                <a:rPr lang="en-US" sz="1100" b="1" dirty="0">
                  <a:solidFill>
                    <a:srgbClr val="FFFFFF"/>
                  </a:solidFill>
                  <a:latin typeface="Trebuchet MS" panose="020B0603020202020204" pitchFamily="34" charset="0"/>
                </a:rPr>
                <a:t>Fax: </a:t>
              </a:r>
            </a:p>
            <a:p>
              <a:pPr fontAlgn="base"/>
              <a:r>
                <a:rPr lang="en-US" sz="900" dirty="0">
                  <a:solidFill>
                    <a:srgbClr val="FFFFFF"/>
                  </a:solidFill>
                  <a:latin typeface="Trebuchet MS" panose="020B0603020202020204" pitchFamily="34" charset="0"/>
                </a:rPr>
                <a:t>310-286-7292</a:t>
              </a:r>
            </a:p>
          </p:txBody>
        </p:sp>
        <p:pic>
          <p:nvPicPr>
            <p:cNvPr id="14" name="Picture 13">
              <a:extLst>
                <a:ext uri="{FF2B5EF4-FFF2-40B4-BE49-F238E27FC236}">
                  <a16:creationId xmlns:a16="http://schemas.microsoft.com/office/drawing/2014/main" xmlns="" id="{22EE3F77-A3CC-44DA-A74E-1FED41E3A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055" y="6242742"/>
              <a:ext cx="465913" cy="465913"/>
            </a:xfrm>
            <a:prstGeom prst="rect">
              <a:avLst/>
            </a:prstGeom>
          </p:spPr>
        </p:pic>
      </p:grpSp>
      <p:grpSp>
        <p:nvGrpSpPr>
          <p:cNvPr id="26" name="Group 25">
            <a:extLst>
              <a:ext uri="{FF2B5EF4-FFF2-40B4-BE49-F238E27FC236}">
                <a16:creationId xmlns:a16="http://schemas.microsoft.com/office/drawing/2014/main" xmlns="" id="{18E1C644-15B6-4DDD-A81E-DD48AB7CA4B1}"/>
              </a:ext>
            </a:extLst>
          </p:cNvPr>
          <p:cNvGrpSpPr/>
          <p:nvPr/>
        </p:nvGrpSpPr>
        <p:grpSpPr>
          <a:xfrm>
            <a:off x="5519642" y="6217145"/>
            <a:ext cx="1921886" cy="462662"/>
            <a:chOff x="5730462" y="6217145"/>
            <a:chExt cx="1921886" cy="462662"/>
          </a:xfrm>
        </p:grpSpPr>
        <p:pic>
          <p:nvPicPr>
            <p:cNvPr id="18" name="Picture 17">
              <a:extLst>
                <a:ext uri="{FF2B5EF4-FFF2-40B4-BE49-F238E27FC236}">
                  <a16:creationId xmlns:a16="http://schemas.microsoft.com/office/drawing/2014/main" xmlns="" id="{72D3506A-7986-420E-933E-36F4BD0982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462" y="6226185"/>
              <a:ext cx="453624" cy="453622"/>
            </a:xfrm>
            <a:prstGeom prst="rect">
              <a:avLst/>
            </a:prstGeom>
          </p:spPr>
        </p:pic>
        <p:sp>
          <p:nvSpPr>
            <p:cNvPr id="20" name="TextBox 19">
              <a:extLst>
                <a:ext uri="{FF2B5EF4-FFF2-40B4-BE49-F238E27FC236}">
                  <a16:creationId xmlns:a16="http://schemas.microsoft.com/office/drawing/2014/main" xmlns="" id="{D11068CF-C814-49D6-8134-A50420D90D15}"/>
                </a:ext>
              </a:extLst>
            </p:cNvPr>
            <p:cNvSpPr txBox="1"/>
            <p:nvPr/>
          </p:nvSpPr>
          <p:spPr>
            <a:xfrm>
              <a:off x="6223258" y="6217145"/>
              <a:ext cx="1429090" cy="461665"/>
            </a:xfrm>
            <a:prstGeom prst="rect">
              <a:avLst/>
            </a:prstGeom>
            <a:noFill/>
          </p:spPr>
          <p:txBody>
            <a:bodyPr wrap="square">
              <a:spAutoFit/>
            </a:bodyPr>
            <a:lstStyle/>
            <a:p>
              <a:r>
                <a:rPr lang="en-US" sz="800" b="0" i="0" dirty="0">
                  <a:solidFill>
                    <a:srgbClr val="FFFFFF"/>
                  </a:solidFill>
                  <a:effectLst/>
                  <a:latin typeface="Trebuchet MS" panose="020B0603020202020204" pitchFamily="34" charset="0"/>
                </a:rPr>
                <a:t>1801 Century Park E.</a:t>
              </a:r>
              <a:br>
                <a:rPr lang="en-US" sz="800" b="0" i="0" dirty="0">
                  <a:solidFill>
                    <a:srgbClr val="FFFFFF"/>
                  </a:solidFill>
                  <a:effectLst/>
                  <a:latin typeface="Trebuchet MS" panose="020B0603020202020204" pitchFamily="34" charset="0"/>
                </a:rPr>
              </a:br>
              <a:r>
                <a:rPr lang="en-US" sz="800" b="0" i="0" dirty="0">
                  <a:solidFill>
                    <a:srgbClr val="FFFFFF"/>
                  </a:solidFill>
                  <a:effectLst/>
                  <a:latin typeface="Trebuchet MS" panose="020B0603020202020204" pitchFamily="34" charset="0"/>
                </a:rPr>
                <a:t>Suite 1100</a:t>
              </a:r>
              <a:br>
                <a:rPr lang="en-US" sz="800" b="0" i="0" dirty="0">
                  <a:solidFill>
                    <a:srgbClr val="FFFFFF"/>
                  </a:solidFill>
                  <a:effectLst/>
                  <a:latin typeface="Trebuchet MS" panose="020B0603020202020204" pitchFamily="34" charset="0"/>
                </a:rPr>
              </a:br>
              <a:r>
                <a:rPr lang="en-US" sz="800" b="0" i="0" dirty="0">
                  <a:solidFill>
                    <a:srgbClr val="FFFFFF"/>
                  </a:solidFill>
                  <a:effectLst/>
                  <a:latin typeface="Trebuchet MS" panose="020B0603020202020204" pitchFamily="34" charset="0"/>
                </a:rPr>
                <a:t>Los Angeles, CA 90067</a:t>
              </a:r>
              <a:endParaRPr lang="en-US" sz="800" dirty="0"/>
            </a:p>
          </p:txBody>
        </p:sp>
      </p:grpSp>
      <p:grpSp>
        <p:nvGrpSpPr>
          <p:cNvPr id="27" name="Group 26">
            <a:extLst>
              <a:ext uri="{FF2B5EF4-FFF2-40B4-BE49-F238E27FC236}">
                <a16:creationId xmlns:a16="http://schemas.microsoft.com/office/drawing/2014/main" xmlns="" id="{BD60DEE5-1533-4369-94CC-96FE0E388D09}"/>
              </a:ext>
            </a:extLst>
          </p:cNvPr>
          <p:cNvGrpSpPr/>
          <p:nvPr/>
        </p:nvGrpSpPr>
        <p:grpSpPr>
          <a:xfrm>
            <a:off x="7593526" y="6217145"/>
            <a:ext cx="1734636" cy="430969"/>
            <a:chOff x="7988584" y="6232090"/>
            <a:chExt cx="1734636" cy="430969"/>
          </a:xfrm>
        </p:grpSpPr>
        <p:pic>
          <p:nvPicPr>
            <p:cNvPr id="16" name="Picture 15">
              <a:extLst>
                <a:ext uri="{FF2B5EF4-FFF2-40B4-BE49-F238E27FC236}">
                  <a16:creationId xmlns:a16="http://schemas.microsoft.com/office/drawing/2014/main" xmlns="" id="{4CFB3BF5-2C70-480B-A3EE-18895C98D6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8584" y="6242930"/>
              <a:ext cx="420129" cy="420129"/>
            </a:xfrm>
            <a:prstGeom prst="rect">
              <a:avLst/>
            </a:prstGeom>
          </p:spPr>
        </p:pic>
        <p:sp>
          <p:nvSpPr>
            <p:cNvPr id="22" name="TextBox 21">
              <a:extLst>
                <a:ext uri="{FF2B5EF4-FFF2-40B4-BE49-F238E27FC236}">
                  <a16:creationId xmlns:a16="http://schemas.microsoft.com/office/drawing/2014/main" xmlns="" id="{506A711C-B1BB-4698-9AAD-B71A0400FC73}"/>
                </a:ext>
              </a:extLst>
            </p:cNvPr>
            <p:cNvSpPr txBox="1"/>
            <p:nvPr/>
          </p:nvSpPr>
          <p:spPr>
            <a:xfrm>
              <a:off x="8487923" y="6232090"/>
              <a:ext cx="1235297" cy="415498"/>
            </a:xfrm>
            <a:prstGeom prst="rect">
              <a:avLst/>
            </a:prstGeom>
            <a:noFill/>
          </p:spPr>
          <p:txBody>
            <a:bodyPr wrap="square">
              <a:spAutoFit/>
            </a:bodyPr>
            <a:lstStyle>
              <a:defPPr>
                <a:defRPr lang="en-US"/>
              </a:defPPr>
              <a:lvl1pPr>
                <a:defRPr sz="800" b="0" i="0">
                  <a:solidFill>
                    <a:srgbClr val="FFFFFF"/>
                  </a:solidFill>
                  <a:effectLst/>
                  <a:latin typeface="Trebuchet MS" panose="020B0603020202020204" pitchFamily="34" charset="0"/>
                </a:defRPr>
              </a:lvl1pPr>
            </a:lstStyle>
            <a:p>
              <a:r>
                <a:rPr lang="en-US" sz="1100" b="1" dirty="0"/>
                <a:t>Phone: </a:t>
              </a:r>
            </a:p>
            <a:p>
              <a:r>
                <a:rPr lang="en-US" sz="900" dirty="0"/>
                <a:t>310-272-5357</a:t>
              </a:r>
            </a:p>
          </p:txBody>
        </p:sp>
      </p:grpSp>
      <p:grpSp>
        <p:nvGrpSpPr>
          <p:cNvPr id="25" name="Group 24">
            <a:extLst>
              <a:ext uri="{FF2B5EF4-FFF2-40B4-BE49-F238E27FC236}">
                <a16:creationId xmlns:a16="http://schemas.microsoft.com/office/drawing/2014/main" xmlns="" id="{B5A19639-599E-4328-81F5-09D46D56E12D}"/>
              </a:ext>
            </a:extLst>
          </p:cNvPr>
          <p:cNvGrpSpPr/>
          <p:nvPr/>
        </p:nvGrpSpPr>
        <p:grpSpPr>
          <a:xfrm>
            <a:off x="10672218" y="5338814"/>
            <a:ext cx="1519781" cy="1519781"/>
            <a:chOff x="9433560" y="4100156"/>
            <a:chExt cx="2758440" cy="2758440"/>
          </a:xfrm>
        </p:grpSpPr>
        <p:sp>
          <p:nvSpPr>
            <p:cNvPr id="23" name="Right Triangle 22">
              <a:extLst>
                <a:ext uri="{FF2B5EF4-FFF2-40B4-BE49-F238E27FC236}">
                  <a16:creationId xmlns:a16="http://schemas.microsoft.com/office/drawing/2014/main" xmlns="" id="{868B1E00-CA91-4376-9AC6-3F2121BC201B}"/>
                </a:ext>
              </a:extLst>
            </p:cNvPr>
            <p:cNvSpPr/>
            <p:nvPr/>
          </p:nvSpPr>
          <p:spPr>
            <a:xfrm rot="16200000">
              <a:off x="9433560" y="4100156"/>
              <a:ext cx="2758440" cy="275844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4C271002-4F32-4C94-8B6A-06BF543F46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34" t="2521" b="7163"/>
            <a:stretch/>
          </p:blipFill>
          <p:spPr>
            <a:xfrm>
              <a:off x="10798702" y="5493266"/>
              <a:ext cx="1271347" cy="1214203"/>
            </a:xfrm>
            <a:prstGeom prst="rect">
              <a:avLst/>
            </a:prstGeom>
          </p:spPr>
        </p:pic>
      </p:grpSp>
    </p:spTree>
    <p:extLst>
      <p:ext uri="{BB962C8B-B14F-4D97-AF65-F5344CB8AC3E}">
        <p14:creationId xmlns:p14="http://schemas.microsoft.com/office/powerpoint/2010/main" val="13548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425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83D85DC-7EE1-4787-B32F-76D5A22FA8A9}"/>
              </a:ext>
            </a:extLst>
          </p:cNvPr>
          <p:cNvSpPr/>
          <p:nvPr/>
        </p:nvSpPr>
        <p:spPr>
          <a:xfrm>
            <a:off x="0" y="5636871"/>
            <a:ext cx="12192000" cy="12211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11A7C982-517A-4E3F-8C33-75A270605B33}"/>
              </a:ext>
            </a:extLst>
          </p:cNvPr>
          <p:cNvSpPr/>
          <p:nvPr/>
        </p:nvSpPr>
        <p:spPr>
          <a:xfrm>
            <a:off x="3981691" y="747883"/>
            <a:ext cx="7592992" cy="972274"/>
          </a:xfrm>
          <a:prstGeom prst="roundRect">
            <a:avLst>
              <a:gd name="adj" fmla="val 50000"/>
            </a:avLst>
          </a:prstGeom>
          <a:solidFill>
            <a:srgbClr val="3E8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3EF80034-2FC2-4353-BE7B-5C1A6561B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697" y="425369"/>
            <a:ext cx="4641974" cy="6007261"/>
          </a:xfrm>
          <a:prstGeom prst="rect">
            <a:avLst/>
          </a:prstGeom>
          <a:effectLst>
            <a:outerShdw blurRad="571500" sx="102000" sy="102000" algn="ctr" rotWithShape="0">
              <a:prstClr val="black">
                <a:alpha val="41000"/>
              </a:prstClr>
            </a:outerShdw>
          </a:effectLst>
        </p:spPr>
      </p:pic>
      <p:sp>
        <p:nvSpPr>
          <p:cNvPr id="7" name="TextBox 6">
            <a:extLst>
              <a:ext uri="{FF2B5EF4-FFF2-40B4-BE49-F238E27FC236}">
                <a16:creationId xmlns:a16="http://schemas.microsoft.com/office/drawing/2014/main" xmlns="" id="{E4A721B8-B466-47A6-AC73-290DD2497B71}"/>
              </a:ext>
            </a:extLst>
          </p:cNvPr>
          <p:cNvSpPr txBox="1"/>
          <p:nvPr/>
        </p:nvSpPr>
        <p:spPr>
          <a:xfrm>
            <a:off x="5712370" y="849299"/>
            <a:ext cx="2204714" cy="769441"/>
          </a:xfrm>
          <a:prstGeom prst="rect">
            <a:avLst/>
          </a:prstGeom>
          <a:noFill/>
        </p:spPr>
        <p:txBody>
          <a:bodyPr wrap="square">
            <a:spAutoFit/>
          </a:bodyPr>
          <a:lstStyle>
            <a:defPPr>
              <a:defRPr lang="en-US"/>
            </a:defPPr>
            <a:lvl1pPr>
              <a:defRPr sz="2000" b="1">
                <a:solidFill>
                  <a:schemeClr val="bg1"/>
                </a:solidFill>
              </a:defRPr>
            </a:lvl1pPr>
          </a:lstStyle>
          <a:p>
            <a:r>
              <a:rPr lang="en-US" sz="4400" dirty="0"/>
              <a:t>FL-140 </a:t>
            </a:r>
          </a:p>
        </p:txBody>
      </p:sp>
      <p:sp>
        <p:nvSpPr>
          <p:cNvPr id="9" name="TextBox 8">
            <a:extLst>
              <a:ext uri="{FF2B5EF4-FFF2-40B4-BE49-F238E27FC236}">
                <a16:creationId xmlns:a16="http://schemas.microsoft.com/office/drawing/2014/main" xmlns="" id="{89156774-A061-4BA1-9854-F52451CDC478}"/>
              </a:ext>
            </a:extLst>
          </p:cNvPr>
          <p:cNvSpPr txBox="1"/>
          <p:nvPr/>
        </p:nvSpPr>
        <p:spPr>
          <a:xfrm>
            <a:off x="5712370" y="1821573"/>
            <a:ext cx="5424000" cy="1089529"/>
          </a:xfrm>
          <a:prstGeom prst="rect">
            <a:avLst/>
          </a:prstGeom>
          <a:noFill/>
        </p:spPr>
        <p:txBody>
          <a:bodyPr wrap="square">
            <a:spAutoFit/>
          </a:bodyPr>
          <a:lstStyle>
            <a:defPPr>
              <a:defRPr lang="en-US"/>
            </a:defPPr>
            <a:lvl1pPr>
              <a:lnSpc>
                <a:spcPct val="90000"/>
              </a:lnSpc>
              <a:defRPr sz="2400" b="1">
                <a:solidFill>
                  <a:schemeClr val="bg1"/>
                </a:solidFill>
              </a:defRPr>
            </a:lvl1pPr>
          </a:lstStyle>
          <a:p>
            <a:r>
              <a:rPr lang="en-US" b="0" i="1" dirty="0"/>
              <a:t>is your cover page and is signed under penalty of perjury as to the accuracy of your disclosures</a:t>
            </a:r>
          </a:p>
        </p:txBody>
      </p:sp>
      <p:sp>
        <p:nvSpPr>
          <p:cNvPr id="12" name="TextBox 11">
            <a:extLst>
              <a:ext uri="{FF2B5EF4-FFF2-40B4-BE49-F238E27FC236}">
                <a16:creationId xmlns:a16="http://schemas.microsoft.com/office/drawing/2014/main" xmlns="" id="{D7FCCDBC-8BCC-4B71-BA0E-F44FBD28159E}"/>
              </a:ext>
            </a:extLst>
          </p:cNvPr>
          <p:cNvSpPr txBox="1"/>
          <p:nvPr/>
        </p:nvSpPr>
        <p:spPr>
          <a:xfrm>
            <a:off x="5521799" y="5745027"/>
            <a:ext cx="4149263" cy="338554"/>
          </a:xfrm>
          <a:prstGeom prst="rect">
            <a:avLst/>
          </a:prstGeom>
          <a:noFill/>
        </p:spPr>
        <p:txBody>
          <a:bodyPr wrap="square">
            <a:spAutoFit/>
          </a:bodyPr>
          <a:lstStyle/>
          <a:p>
            <a:pPr fontAlgn="base"/>
            <a:r>
              <a:rPr lang="en-US" sz="1600" b="1" i="0" dirty="0">
                <a:solidFill>
                  <a:srgbClr val="FFFFFF"/>
                </a:solidFill>
                <a:effectLst/>
                <a:latin typeface="Trebuchet MS" panose="020B0603020202020204" pitchFamily="34" charset="0"/>
              </a:rPr>
              <a:t>Law Offices of Lynda Sheridan</a:t>
            </a:r>
          </a:p>
        </p:txBody>
      </p:sp>
      <p:grpSp>
        <p:nvGrpSpPr>
          <p:cNvPr id="28" name="Group 27">
            <a:extLst>
              <a:ext uri="{FF2B5EF4-FFF2-40B4-BE49-F238E27FC236}">
                <a16:creationId xmlns:a16="http://schemas.microsoft.com/office/drawing/2014/main" xmlns="" id="{9FA14148-90A8-4CDA-88E4-D14D440DA398}"/>
              </a:ext>
            </a:extLst>
          </p:cNvPr>
          <p:cNvGrpSpPr/>
          <p:nvPr/>
        </p:nvGrpSpPr>
        <p:grpSpPr>
          <a:xfrm>
            <a:off x="9357711" y="6217145"/>
            <a:ext cx="1778659" cy="474952"/>
            <a:chOff x="9976055" y="6233703"/>
            <a:chExt cx="1778659" cy="474952"/>
          </a:xfrm>
        </p:grpSpPr>
        <p:sp>
          <p:nvSpPr>
            <p:cNvPr id="4" name="TextBox 3">
              <a:extLst>
                <a:ext uri="{FF2B5EF4-FFF2-40B4-BE49-F238E27FC236}">
                  <a16:creationId xmlns:a16="http://schemas.microsoft.com/office/drawing/2014/main" xmlns="" id="{8C5024ED-7DCE-4BAD-8E57-95F8840240EE}"/>
                </a:ext>
              </a:extLst>
            </p:cNvPr>
            <p:cNvSpPr txBox="1"/>
            <p:nvPr/>
          </p:nvSpPr>
          <p:spPr>
            <a:xfrm>
              <a:off x="10543905" y="6233703"/>
              <a:ext cx="1210809" cy="415498"/>
            </a:xfrm>
            <a:prstGeom prst="rect">
              <a:avLst/>
            </a:prstGeom>
            <a:noFill/>
          </p:spPr>
          <p:txBody>
            <a:bodyPr wrap="square">
              <a:spAutoFit/>
            </a:bodyPr>
            <a:lstStyle/>
            <a:p>
              <a:pPr fontAlgn="base"/>
              <a:r>
                <a:rPr lang="en-US" sz="1100" b="1" dirty="0">
                  <a:solidFill>
                    <a:srgbClr val="FFFFFF"/>
                  </a:solidFill>
                  <a:latin typeface="Trebuchet MS" panose="020B0603020202020204" pitchFamily="34" charset="0"/>
                </a:rPr>
                <a:t>Fax: </a:t>
              </a:r>
            </a:p>
            <a:p>
              <a:pPr fontAlgn="base"/>
              <a:r>
                <a:rPr lang="en-US" sz="900" dirty="0">
                  <a:solidFill>
                    <a:srgbClr val="FFFFFF"/>
                  </a:solidFill>
                  <a:latin typeface="Trebuchet MS" panose="020B0603020202020204" pitchFamily="34" charset="0"/>
                </a:rPr>
                <a:t>310-286-7292</a:t>
              </a:r>
            </a:p>
          </p:txBody>
        </p:sp>
        <p:pic>
          <p:nvPicPr>
            <p:cNvPr id="14" name="Picture 13">
              <a:extLst>
                <a:ext uri="{FF2B5EF4-FFF2-40B4-BE49-F238E27FC236}">
                  <a16:creationId xmlns:a16="http://schemas.microsoft.com/office/drawing/2014/main" xmlns="" id="{22EE3F77-A3CC-44DA-A74E-1FED41E3A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055" y="6242742"/>
              <a:ext cx="465913" cy="465913"/>
            </a:xfrm>
            <a:prstGeom prst="rect">
              <a:avLst/>
            </a:prstGeom>
          </p:spPr>
        </p:pic>
      </p:grpSp>
      <p:grpSp>
        <p:nvGrpSpPr>
          <p:cNvPr id="26" name="Group 25">
            <a:extLst>
              <a:ext uri="{FF2B5EF4-FFF2-40B4-BE49-F238E27FC236}">
                <a16:creationId xmlns:a16="http://schemas.microsoft.com/office/drawing/2014/main" xmlns="" id="{18E1C644-15B6-4DDD-A81E-DD48AB7CA4B1}"/>
              </a:ext>
            </a:extLst>
          </p:cNvPr>
          <p:cNvGrpSpPr/>
          <p:nvPr/>
        </p:nvGrpSpPr>
        <p:grpSpPr>
          <a:xfrm>
            <a:off x="5519642" y="6217145"/>
            <a:ext cx="1921886" cy="462662"/>
            <a:chOff x="5730462" y="6217145"/>
            <a:chExt cx="1921886" cy="462662"/>
          </a:xfrm>
        </p:grpSpPr>
        <p:pic>
          <p:nvPicPr>
            <p:cNvPr id="18" name="Picture 17">
              <a:extLst>
                <a:ext uri="{FF2B5EF4-FFF2-40B4-BE49-F238E27FC236}">
                  <a16:creationId xmlns:a16="http://schemas.microsoft.com/office/drawing/2014/main" xmlns="" id="{72D3506A-7986-420E-933E-36F4BD0982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462" y="6226185"/>
              <a:ext cx="453624" cy="453622"/>
            </a:xfrm>
            <a:prstGeom prst="rect">
              <a:avLst/>
            </a:prstGeom>
          </p:spPr>
        </p:pic>
        <p:sp>
          <p:nvSpPr>
            <p:cNvPr id="20" name="TextBox 19">
              <a:extLst>
                <a:ext uri="{FF2B5EF4-FFF2-40B4-BE49-F238E27FC236}">
                  <a16:creationId xmlns:a16="http://schemas.microsoft.com/office/drawing/2014/main" xmlns="" id="{D11068CF-C814-49D6-8134-A50420D90D15}"/>
                </a:ext>
              </a:extLst>
            </p:cNvPr>
            <p:cNvSpPr txBox="1"/>
            <p:nvPr/>
          </p:nvSpPr>
          <p:spPr>
            <a:xfrm>
              <a:off x="6223258" y="6217145"/>
              <a:ext cx="1429090" cy="461665"/>
            </a:xfrm>
            <a:prstGeom prst="rect">
              <a:avLst/>
            </a:prstGeom>
            <a:noFill/>
          </p:spPr>
          <p:txBody>
            <a:bodyPr wrap="square">
              <a:spAutoFit/>
            </a:bodyPr>
            <a:lstStyle/>
            <a:p>
              <a:r>
                <a:rPr lang="en-US" sz="800" b="0" i="0" dirty="0">
                  <a:solidFill>
                    <a:srgbClr val="FFFFFF"/>
                  </a:solidFill>
                  <a:effectLst/>
                  <a:latin typeface="Trebuchet MS" panose="020B0603020202020204" pitchFamily="34" charset="0"/>
                </a:rPr>
                <a:t>1801 Century Park E.</a:t>
              </a:r>
              <a:br>
                <a:rPr lang="en-US" sz="800" b="0" i="0" dirty="0">
                  <a:solidFill>
                    <a:srgbClr val="FFFFFF"/>
                  </a:solidFill>
                  <a:effectLst/>
                  <a:latin typeface="Trebuchet MS" panose="020B0603020202020204" pitchFamily="34" charset="0"/>
                </a:rPr>
              </a:br>
              <a:r>
                <a:rPr lang="en-US" sz="800" b="0" i="0" dirty="0">
                  <a:solidFill>
                    <a:srgbClr val="FFFFFF"/>
                  </a:solidFill>
                  <a:effectLst/>
                  <a:latin typeface="Trebuchet MS" panose="020B0603020202020204" pitchFamily="34" charset="0"/>
                </a:rPr>
                <a:t>Suite 1100</a:t>
              </a:r>
              <a:br>
                <a:rPr lang="en-US" sz="800" b="0" i="0" dirty="0">
                  <a:solidFill>
                    <a:srgbClr val="FFFFFF"/>
                  </a:solidFill>
                  <a:effectLst/>
                  <a:latin typeface="Trebuchet MS" panose="020B0603020202020204" pitchFamily="34" charset="0"/>
                </a:rPr>
              </a:br>
              <a:r>
                <a:rPr lang="en-US" sz="800" b="0" i="0" dirty="0">
                  <a:solidFill>
                    <a:srgbClr val="FFFFFF"/>
                  </a:solidFill>
                  <a:effectLst/>
                  <a:latin typeface="Trebuchet MS" panose="020B0603020202020204" pitchFamily="34" charset="0"/>
                </a:rPr>
                <a:t>Los Angeles, CA 90067</a:t>
              </a:r>
              <a:endParaRPr lang="en-US" sz="800" dirty="0"/>
            </a:p>
          </p:txBody>
        </p:sp>
      </p:grpSp>
      <p:grpSp>
        <p:nvGrpSpPr>
          <p:cNvPr id="27" name="Group 26">
            <a:extLst>
              <a:ext uri="{FF2B5EF4-FFF2-40B4-BE49-F238E27FC236}">
                <a16:creationId xmlns:a16="http://schemas.microsoft.com/office/drawing/2014/main" xmlns="" id="{BD60DEE5-1533-4369-94CC-96FE0E388D09}"/>
              </a:ext>
            </a:extLst>
          </p:cNvPr>
          <p:cNvGrpSpPr/>
          <p:nvPr/>
        </p:nvGrpSpPr>
        <p:grpSpPr>
          <a:xfrm>
            <a:off x="7593526" y="6217145"/>
            <a:ext cx="1734636" cy="430969"/>
            <a:chOff x="7988584" y="6232090"/>
            <a:chExt cx="1734636" cy="430969"/>
          </a:xfrm>
        </p:grpSpPr>
        <p:pic>
          <p:nvPicPr>
            <p:cNvPr id="16" name="Picture 15">
              <a:extLst>
                <a:ext uri="{FF2B5EF4-FFF2-40B4-BE49-F238E27FC236}">
                  <a16:creationId xmlns:a16="http://schemas.microsoft.com/office/drawing/2014/main" xmlns="" id="{4CFB3BF5-2C70-480B-A3EE-18895C98D6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8584" y="6242930"/>
              <a:ext cx="420129" cy="420129"/>
            </a:xfrm>
            <a:prstGeom prst="rect">
              <a:avLst/>
            </a:prstGeom>
          </p:spPr>
        </p:pic>
        <p:sp>
          <p:nvSpPr>
            <p:cNvPr id="22" name="TextBox 21">
              <a:extLst>
                <a:ext uri="{FF2B5EF4-FFF2-40B4-BE49-F238E27FC236}">
                  <a16:creationId xmlns:a16="http://schemas.microsoft.com/office/drawing/2014/main" xmlns="" id="{506A711C-B1BB-4698-9AAD-B71A0400FC73}"/>
                </a:ext>
              </a:extLst>
            </p:cNvPr>
            <p:cNvSpPr txBox="1"/>
            <p:nvPr/>
          </p:nvSpPr>
          <p:spPr>
            <a:xfrm>
              <a:off x="8487923" y="6232090"/>
              <a:ext cx="1235297" cy="415498"/>
            </a:xfrm>
            <a:prstGeom prst="rect">
              <a:avLst/>
            </a:prstGeom>
            <a:noFill/>
          </p:spPr>
          <p:txBody>
            <a:bodyPr wrap="square">
              <a:spAutoFit/>
            </a:bodyPr>
            <a:lstStyle>
              <a:defPPr>
                <a:defRPr lang="en-US"/>
              </a:defPPr>
              <a:lvl1pPr>
                <a:defRPr sz="800" b="0" i="0">
                  <a:solidFill>
                    <a:srgbClr val="FFFFFF"/>
                  </a:solidFill>
                  <a:effectLst/>
                  <a:latin typeface="Trebuchet MS" panose="020B0603020202020204" pitchFamily="34" charset="0"/>
                </a:defRPr>
              </a:lvl1pPr>
            </a:lstStyle>
            <a:p>
              <a:r>
                <a:rPr lang="en-US" sz="1100" b="1" dirty="0"/>
                <a:t>Phone: </a:t>
              </a:r>
            </a:p>
            <a:p>
              <a:r>
                <a:rPr lang="en-US" sz="900" dirty="0"/>
                <a:t>310-272-5357</a:t>
              </a:r>
            </a:p>
          </p:txBody>
        </p:sp>
      </p:grpSp>
      <p:grpSp>
        <p:nvGrpSpPr>
          <p:cNvPr id="25" name="Group 24">
            <a:extLst>
              <a:ext uri="{FF2B5EF4-FFF2-40B4-BE49-F238E27FC236}">
                <a16:creationId xmlns:a16="http://schemas.microsoft.com/office/drawing/2014/main" xmlns="" id="{B5A19639-599E-4328-81F5-09D46D56E12D}"/>
              </a:ext>
            </a:extLst>
          </p:cNvPr>
          <p:cNvGrpSpPr/>
          <p:nvPr/>
        </p:nvGrpSpPr>
        <p:grpSpPr>
          <a:xfrm>
            <a:off x="10672218" y="5338814"/>
            <a:ext cx="1519781" cy="1519781"/>
            <a:chOff x="9433560" y="4100156"/>
            <a:chExt cx="2758440" cy="2758440"/>
          </a:xfrm>
        </p:grpSpPr>
        <p:sp>
          <p:nvSpPr>
            <p:cNvPr id="23" name="Right Triangle 22">
              <a:extLst>
                <a:ext uri="{FF2B5EF4-FFF2-40B4-BE49-F238E27FC236}">
                  <a16:creationId xmlns:a16="http://schemas.microsoft.com/office/drawing/2014/main" xmlns="" id="{868B1E00-CA91-4376-9AC6-3F2121BC201B}"/>
                </a:ext>
              </a:extLst>
            </p:cNvPr>
            <p:cNvSpPr/>
            <p:nvPr/>
          </p:nvSpPr>
          <p:spPr>
            <a:xfrm rot="16200000">
              <a:off x="9433560" y="4100156"/>
              <a:ext cx="2758440" cy="275844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4C271002-4F32-4C94-8B6A-06BF543F46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34" t="2521" b="7163"/>
            <a:stretch/>
          </p:blipFill>
          <p:spPr>
            <a:xfrm>
              <a:off x="10798702" y="5493266"/>
              <a:ext cx="1271347" cy="1214203"/>
            </a:xfrm>
            <a:prstGeom prst="rect">
              <a:avLst/>
            </a:prstGeom>
          </p:spPr>
        </p:pic>
      </p:grpSp>
      <p:sp>
        <p:nvSpPr>
          <p:cNvPr id="21" name="TextBox 20">
            <a:extLst>
              <a:ext uri="{FF2B5EF4-FFF2-40B4-BE49-F238E27FC236}">
                <a16:creationId xmlns:a16="http://schemas.microsoft.com/office/drawing/2014/main" xmlns="" id="{3619C255-69AB-467A-9F4E-B3BCBDD0DBA5}"/>
              </a:ext>
            </a:extLst>
          </p:cNvPr>
          <p:cNvSpPr txBox="1"/>
          <p:nvPr/>
        </p:nvSpPr>
        <p:spPr>
          <a:xfrm>
            <a:off x="5712370" y="3470045"/>
            <a:ext cx="5121534" cy="994118"/>
          </a:xfrm>
          <a:prstGeom prst="rect">
            <a:avLst/>
          </a:prstGeom>
          <a:noFill/>
        </p:spPr>
        <p:txBody>
          <a:bodyPr wrap="square">
            <a:spAutoFit/>
          </a:bodyPr>
          <a:lstStyle>
            <a:defPPr>
              <a:defRPr lang="en-US"/>
            </a:defPPr>
            <a:lvl1pPr>
              <a:lnSpc>
                <a:spcPct val="90000"/>
              </a:lnSpc>
              <a:defRPr sz="2000" b="0" i="1">
                <a:solidFill>
                  <a:schemeClr val="bg1"/>
                </a:solidFill>
              </a:defRPr>
            </a:lvl1pPr>
          </a:lstStyle>
          <a:p>
            <a:pPr marL="342900" indent="-342900">
              <a:spcAft>
                <a:spcPts val="1200"/>
              </a:spcAft>
              <a:buFont typeface="Wingdings" panose="05000000000000000000" pitchFamily="2" charset="2"/>
              <a:buChar char="ü"/>
            </a:pPr>
            <a:r>
              <a:rPr lang="en-US" sz="1800" dirty="0"/>
              <a:t>Check the appropriate boxes</a:t>
            </a:r>
          </a:p>
          <a:p>
            <a:pPr marL="342900" indent="-342900">
              <a:spcAft>
                <a:spcPts val="1200"/>
              </a:spcAft>
              <a:buFont typeface="Wingdings" panose="05000000000000000000" pitchFamily="2" charset="2"/>
              <a:buChar char="ü"/>
            </a:pPr>
            <a:r>
              <a:rPr lang="en-US" sz="1800" dirty="0"/>
              <a:t>I prefer to use </a:t>
            </a:r>
            <a:r>
              <a:rPr lang="en-US" sz="1800" b="1" dirty="0">
                <a:solidFill>
                  <a:srgbClr val="FFFF00"/>
                </a:solidFill>
              </a:rPr>
              <a:t>FL-142</a:t>
            </a:r>
            <a:r>
              <a:rPr lang="en-US" sz="1800" dirty="0"/>
              <a:t> over </a:t>
            </a:r>
            <a:r>
              <a:rPr lang="en-US" sz="1800" b="1" dirty="0">
                <a:solidFill>
                  <a:srgbClr val="FFFF00"/>
                </a:solidFill>
              </a:rPr>
              <a:t>FL-160</a:t>
            </a:r>
            <a:r>
              <a:rPr lang="en-US" sz="1800" dirty="0"/>
              <a:t> due to comprehensive nature of </a:t>
            </a:r>
            <a:r>
              <a:rPr lang="en-US" sz="1800" b="1" dirty="0">
                <a:solidFill>
                  <a:srgbClr val="FFFF00"/>
                </a:solidFill>
              </a:rPr>
              <a:t>FL-142</a:t>
            </a:r>
          </a:p>
        </p:txBody>
      </p:sp>
    </p:spTree>
    <p:extLst>
      <p:ext uri="{BB962C8B-B14F-4D97-AF65-F5344CB8AC3E}">
        <p14:creationId xmlns:p14="http://schemas.microsoft.com/office/powerpoint/2010/main" val="87229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1000"/>
                                        <p:tgtEl>
                                          <p:spTgt spid="21">
                                            <p:txEl>
                                              <p:pRg st="0" end="0"/>
                                            </p:txEl>
                                          </p:spTgt>
                                        </p:tgtEl>
                                      </p:cBhvr>
                                    </p:animEffect>
                                    <p:anim calcmode="lin" valueType="num">
                                      <p:cBhvr>
                                        <p:cTn id="1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1000"/>
                                        <p:tgtEl>
                                          <p:spTgt spid="21">
                                            <p:txEl>
                                              <p:pRg st="1" end="1"/>
                                            </p:txEl>
                                          </p:spTgt>
                                        </p:tgtEl>
                                      </p:cBhvr>
                                    </p:animEffect>
                                    <p:anim calcmode="lin" valueType="num">
                                      <p:cBhvr>
                                        <p:cTn id="1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425F"/>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27B70BCE-FCBE-4F43-9ABB-91B34683CC32}"/>
              </a:ext>
            </a:extLst>
          </p:cNvPr>
          <p:cNvSpPr/>
          <p:nvPr/>
        </p:nvSpPr>
        <p:spPr>
          <a:xfrm>
            <a:off x="0" y="1724629"/>
            <a:ext cx="12192000" cy="1739096"/>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83D85DC-7EE1-4787-B32F-76D5A22FA8A9}"/>
              </a:ext>
            </a:extLst>
          </p:cNvPr>
          <p:cNvSpPr/>
          <p:nvPr/>
        </p:nvSpPr>
        <p:spPr>
          <a:xfrm>
            <a:off x="0" y="5636871"/>
            <a:ext cx="12192000" cy="12211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FCCDBC-8BCC-4B71-BA0E-F44FBD28159E}"/>
              </a:ext>
            </a:extLst>
          </p:cNvPr>
          <p:cNvSpPr txBox="1"/>
          <p:nvPr/>
        </p:nvSpPr>
        <p:spPr>
          <a:xfrm>
            <a:off x="5521799" y="5745027"/>
            <a:ext cx="4149263" cy="338554"/>
          </a:xfrm>
          <a:prstGeom prst="rect">
            <a:avLst/>
          </a:prstGeom>
          <a:noFill/>
        </p:spPr>
        <p:txBody>
          <a:bodyPr wrap="square">
            <a:spAutoFit/>
          </a:bodyPr>
          <a:lstStyle/>
          <a:p>
            <a:pPr fontAlgn="base"/>
            <a:r>
              <a:rPr lang="en-US" sz="1600" b="1" i="0" dirty="0">
                <a:solidFill>
                  <a:srgbClr val="FFFFFF"/>
                </a:solidFill>
                <a:effectLst/>
                <a:latin typeface="Trebuchet MS" panose="020B0603020202020204" pitchFamily="34" charset="0"/>
              </a:rPr>
              <a:t>Law Offices of Lynda Sheridan</a:t>
            </a:r>
          </a:p>
        </p:txBody>
      </p:sp>
      <p:grpSp>
        <p:nvGrpSpPr>
          <p:cNvPr id="28" name="Group 27">
            <a:extLst>
              <a:ext uri="{FF2B5EF4-FFF2-40B4-BE49-F238E27FC236}">
                <a16:creationId xmlns:a16="http://schemas.microsoft.com/office/drawing/2014/main" xmlns="" id="{9FA14148-90A8-4CDA-88E4-D14D440DA398}"/>
              </a:ext>
            </a:extLst>
          </p:cNvPr>
          <p:cNvGrpSpPr/>
          <p:nvPr/>
        </p:nvGrpSpPr>
        <p:grpSpPr>
          <a:xfrm>
            <a:off x="9357711" y="6217145"/>
            <a:ext cx="1778659" cy="474952"/>
            <a:chOff x="9976055" y="6233703"/>
            <a:chExt cx="1778659" cy="474952"/>
          </a:xfrm>
        </p:grpSpPr>
        <p:sp>
          <p:nvSpPr>
            <p:cNvPr id="4" name="TextBox 3">
              <a:extLst>
                <a:ext uri="{FF2B5EF4-FFF2-40B4-BE49-F238E27FC236}">
                  <a16:creationId xmlns:a16="http://schemas.microsoft.com/office/drawing/2014/main" xmlns="" id="{8C5024ED-7DCE-4BAD-8E57-95F8840240EE}"/>
                </a:ext>
              </a:extLst>
            </p:cNvPr>
            <p:cNvSpPr txBox="1"/>
            <p:nvPr/>
          </p:nvSpPr>
          <p:spPr>
            <a:xfrm>
              <a:off x="10543905" y="6233703"/>
              <a:ext cx="1210809" cy="415498"/>
            </a:xfrm>
            <a:prstGeom prst="rect">
              <a:avLst/>
            </a:prstGeom>
            <a:noFill/>
          </p:spPr>
          <p:txBody>
            <a:bodyPr wrap="square">
              <a:spAutoFit/>
            </a:bodyPr>
            <a:lstStyle/>
            <a:p>
              <a:pPr fontAlgn="base"/>
              <a:r>
                <a:rPr lang="en-US" sz="1100" b="1" dirty="0">
                  <a:solidFill>
                    <a:srgbClr val="FFFFFF"/>
                  </a:solidFill>
                  <a:latin typeface="Trebuchet MS" panose="020B0603020202020204" pitchFamily="34" charset="0"/>
                </a:rPr>
                <a:t>Fax: </a:t>
              </a:r>
            </a:p>
            <a:p>
              <a:pPr fontAlgn="base"/>
              <a:r>
                <a:rPr lang="en-US" sz="900" dirty="0">
                  <a:solidFill>
                    <a:srgbClr val="FFFFFF"/>
                  </a:solidFill>
                  <a:latin typeface="Trebuchet MS" panose="020B0603020202020204" pitchFamily="34" charset="0"/>
                </a:rPr>
                <a:t>310-286-7292</a:t>
              </a:r>
            </a:p>
          </p:txBody>
        </p:sp>
        <p:pic>
          <p:nvPicPr>
            <p:cNvPr id="14" name="Picture 13">
              <a:extLst>
                <a:ext uri="{FF2B5EF4-FFF2-40B4-BE49-F238E27FC236}">
                  <a16:creationId xmlns:a16="http://schemas.microsoft.com/office/drawing/2014/main" xmlns="" id="{22EE3F77-A3CC-44DA-A74E-1FED41E3A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055" y="6242742"/>
              <a:ext cx="465913" cy="465913"/>
            </a:xfrm>
            <a:prstGeom prst="rect">
              <a:avLst/>
            </a:prstGeom>
          </p:spPr>
        </p:pic>
      </p:grpSp>
      <p:grpSp>
        <p:nvGrpSpPr>
          <p:cNvPr id="26" name="Group 25">
            <a:extLst>
              <a:ext uri="{FF2B5EF4-FFF2-40B4-BE49-F238E27FC236}">
                <a16:creationId xmlns:a16="http://schemas.microsoft.com/office/drawing/2014/main" xmlns="" id="{18E1C644-15B6-4DDD-A81E-DD48AB7CA4B1}"/>
              </a:ext>
            </a:extLst>
          </p:cNvPr>
          <p:cNvGrpSpPr/>
          <p:nvPr/>
        </p:nvGrpSpPr>
        <p:grpSpPr>
          <a:xfrm>
            <a:off x="5519642" y="6217145"/>
            <a:ext cx="1921886" cy="462662"/>
            <a:chOff x="5730462" y="6217145"/>
            <a:chExt cx="1921886" cy="462662"/>
          </a:xfrm>
        </p:grpSpPr>
        <p:pic>
          <p:nvPicPr>
            <p:cNvPr id="18" name="Picture 17">
              <a:extLst>
                <a:ext uri="{FF2B5EF4-FFF2-40B4-BE49-F238E27FC236}">
                  <a16:creationId xmlns:a16="http://schemas.microsoft.com/office/drawing/2014/main" xmlns="" id="{72D3506A-7986-420E-933E-36F4BD098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462" y="6226185"/>
              <a:ext cx="453624" cy="453622"/>
            </a:xfrm>
            <a:prstGeom prst="rect">
              <a:avLst/>
            </a:prstGeom>
          </p:spPr>
        </p:pic>
        <p:sp>
          <p:nvSpPr>
            <p:cNvPr id="20" name="TextBox 19">
              <a:extLst>
                <a:ext uri="{FF2B5EF4-FFF2-40B4-BE49-F238E27FC236}">
                  <a16:creationId xmlns:a16="http://schemas.microsoft.com/office/drawing/2014/main" xmlns="" id="{D11068CF-C814-49D6-8134-A50420D90D15}"/>
                </a:ext>
              </a:extLst>
            </p:cNvPr>
            <p:cNvSpPr txBox="1"/>
            <p:nvPr/>
          </p:nvSpPr>
          <p:spPr>
            <a:xfrm>
              <a:off x="6223258" y="6217145"/>
              <a:ext cx="1429090" cy="461665"/>
            </a:xfrm>
            <a:prstGeom prst="rect">
              <a:avLst/>
            </a:prstGeom>
            <a:noFill/>
          </p:spPr>
          <p:txBody>
            <a:bodyPr wrap="square">
              <a:spAutoFit/>
            </a:bodyPr>
            <a:lstStyle/>
            <a:p>
              <a:r>
                <a:rPr lang="en-US" sz="800" b="0" i="0" dirty="0">
                  <a:solidFill>
                    <a:srgbClr val="FFFFFF"/>
                  </a:solidFill>
                  <a:effectLst/>
                  <a:latin typeface="Trebuchet MS" panose="020B0603020202020204" pitchFamily="34" charset="0"/>
                </a:rPr>
                <a:t>1801 Century Park E.</a:t>
              </a:r>
              <a:br>
                <a:rPr lang="en-US" sz="800" b="0" i="0" dirty="0">
                  <a:solidFill>
                    <a:srgbClr val="FFFFFF"/>
                  </a:solidFill>
                  <a:effectLst/>
                  <a:latin typeface="Trebuchet MS" panose="020B0603020202020204" pitchFamily="34" charset="0"/>
                </a:rPr>
              </a:br>
              <a:r>
                <a:rPr lang="en-US" sz="800" b="0" i="0" dirty="0">
                  <a:solidFill>
                    <a:srgbClr val="FFFFFF"/>
                  </a:solidFill>
                  <a:effectLst/>
                  <a:latin typeface="Trebuchet MS" panose="020B0603020202020204" pitchFamily="34" charset="0"/>
                </a:rPr>
                <a:t>Suite 1100</a:t>
              </a:r>
              <a:br>
                <a:rPr lang="en-US" sz="800" b="0" i="0" dirty="0">
                  <a:solidFill>
                    <a:srgbClr val="FFFFFF"/>
                  </a:solidFill>
                  <a:effectLst/>
                  <a:latin typeface="Trebuchet MS" panose="020B0603020202020204" pitchFamily="34" charset="0"/>
                </a:rPr>
              </a:br>
              <a:r>
                <a:rPr lang="en-US" sz="800" b="0" i="0" dirty="0">
                  <a:solidFill>
                    <a:srgbClr val="FFFFFF"/>
                  </a:solidFill>
                  <a:effectLst/>
                  <a:latin typeface="Trebuchet MS" panose="020B0603020202020204" pitchFamily="34" charset="0"/>
                </a:rPr>
                <a:t>Los Angeles, CA 90067</a:t>
              </a:r>
              <a:endParaRPr lang="en-US" sz="800" dirty="0"/>
            </a:p>
          </p:txBody>
        </p:sp>
      </p:grpSp>
      <p:grpSp>
        <p:nvGrpSpPr>
          <p:cNvPr id="27" name="Group 26">
            <a:extLst>
              <a:ext uri="{FF2B5EF4-FFF2-40B4-BE49-F238E27FC236}">
                <a16:creationId xmlns:a16="http://schemas.microsoft.com/office/drawing/2014/main" xmlns="" id="{BD60DEE5-1533-4369-94CC-96FE0E388D09}"/>
              </a:ext>
            </a:extLst>
          </p:cNvPr>
          <p:cNvGrpSpPr/>
          <p:nvPr/>
        </p:nvGrpSpPr>
        <p:grpSpPr>
          <a:xfrm>
            <a:off x="7593526" y="6217145"/>
            <a:ext cx="1734636" cy="430969"/>
            <a:chOff x="7988584" y="6232090"/>
            <a:chExt cx="1734636" cy="430969"/>
          </a:xfrm>
        </p:grpSpPr>
        <p:pic>
          <p:nvPicPr>
            <p:cNvPr id="16" name="Picture 15">
              <a:extLst>
                <a:ext uri="{FF2B5EF4-FFF2-40B4-BE49-F238E27FC236}">
                  <a16:creationId xmlns:a16="http://schemas.microsoft.com/office/drawing/2014/main" xmlns="" id="{4CFB3BF5-2C70-480B-A3EE-18895C98D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8584" y="6242930"/>
              <a:ext cx="420129" cy="420129"/>
            </a:xfrm>
            <a:prstGeom prst="rect">
              <a:avLst/>
            </a:prstGeom>
          </p:spPr>
        </p:pic>
        <p:sp>
          <p:nvSpPr>
            <p:cNvPr id="22" name="TextBox 21">
              <a:extLst>
                <a:ext uri="{FF2B5EF4-FFF2-40B4-BE49-F238E27FC236}">
                  <a16:creationId xmlns:a16="http://schemas.microsoft.com/office/drawing/2014/main" xmlns="" id="{506A711C-B1BB-4698-9AAD-B71A0400FC73}"/>
                </a:ext>
              </a:extLst>
            </p:cNvPr>
            <p:cNvSpPr txBox="1"/>
            <p:nvPr/>
          </p:nvSpPr>
          <p:spPr>
            <a:xfrm>
              <a:off x="8487923" y="6232090"/>
              <a:ext cx="1235297" cy="415498"/>
            </a:xfrm>
            <a:prstGeom prst="rect">
              <a:avLst/>
            </a:prstGeom>
            <a:noFill/>
          </p:spPr>
          <p:txBody>
            <a:bodyPr wrap="square">
              <a:spAutoFit/>
            </a:bodyPr>
            <a:lstStyle>
              <a:defPPr>
                <a:defRPr lang="en-US"/>
              </a:defPPr>
              <a:lvl1pPr>
                <a:defRPr sz="800" b="0" i="0">
                  <a:solidFill>
                    <a:srgbClr val="FFFFFF"/>
                  </a:solidFill>
                  <a:effectLst/>
                  <a:latin typeface="Trebuchet MS" panose="020B0603020202020204" pitchFamily="34" charset="0"/>
                </a:defRPr>
              </a:lvl1pPr>
            </a:lstStyle>
            <a:p>
              <a:r>
                <a:rPr lang="en-US" sz="1100" b="1" dirty="0"/>
                <a:t>Phone: </a:t>
              </a:r>
            </a:p>
            <a:p>
              <a:r>
                <a:rPr lang="en-US" sz="900" dirty="0"/>
                <a:t>310-272-5357</a:t>
              </a:r>
            </a:p>
          </p:txBody>
        </p:sp>
      </p:grpSp>
      <p:grpSp>
        <p:nvGrpSpPr>
          <p:cNvPr id="25" name="Group 24">
            <a:extLst>
              <a:ext uri="{FF2B5EF4-FFF2-40B4-BE49-F238E27FC236}">
                <a16:creationId xmlns:a16="http://schemas.microsoft.com/office/drawing/2014/main" xmlns="" id="{B5A19639-599E-4328-81F5-09D46D56E12D}"/>
              </a:ext>
            </a:extLst>
          </p:cNvPr>
          <p:cNvGrpSpPr/>
          <p:nvPr/>
        </p:nvGrpSpPr>
        <p:grpSpPr>
          <a:xfrm>
            <a:off x="10672218" y="5338814"/>
            <a:ext cx="1519781" cy="1519781"/>
            <a:chOff x="9433560" y="4100156"/>
            <a:chExt cx="2758440" cy="2758440"/>
          </a:xfrm>
        </p:grpSpPr>
        <p:sp>
          <p:nvSpPr>
            <p:cNvPr id="23" name="Right Triangle 22">
              <a:extLst>
                <a:ext uri="{FF2B5EF4-FFF2-40B4-BE49-F238E27FC236}">
                  <a16:creationId xmlns:a16="http://schemas.microsoft.com/office/drawing/2014/main" xmlns="" id="{868B1E00-CA91-4376-9AC6-3F2121BC201B}"/>
                </a:ext>
              </a:extLst>
            </p:cNvPr>
            <p:cNvSpPr/>
            <p:nvPr/>
          </p:nvSpPr>
          <p:spPr>
            <a:xfrm rot="16200000">
              <a:off x="9433560" y="4100156"/>
              <a:ext cx="2758440" cy="275844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4C271002-4F32-4C94-8B6A-06BF543F46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34" t="2521" b="7163"/>
            <a:stretch/>
          </p:blipFill>
          <p:spPr>
            <a:xfrm>
              <a:off x="10798702" y="5493266"/>
              <a:ext cx="1271347" cy="1214203"/>
            </a:xfrm>
            <a:prstGeom prst="rect">
              <a:avLst/>
            </a:prstGeom>
          </p:spPr>
        </p:pic>
      </p:grpSp>
      <p:sp>
        <p:nvSpPr>
          <p:cNvPr id="34" name="Freeform: Shape 33">
            <a:extLst>
              <a:ext uri="{FF2B5EF4-FFF2-40B4-BE49-F238E27FC236}">
                <a16:creationId xmlns:a16="http://schemas.microsoft.com/office/drawing/2014/main" xmlns="" id="{F6F8F230-DA58-428E-98C4-70BAA3941A3D}"/>
              </a:ext>
            </a:extLst>
          </p:cNvPr>
          <p:cNvSpPr/>
          <p:nvPr/>
        </p:nvSpPr>
        <p:spPr>
          <a:xfrm>
            <a:off x="0" y="5841463"/>
            <a:ext cx="4021602" cy="779402"/>
          </a:xfrm>
          <a:custGeom>
            <a:avLst/>
            <a:gdLst>
              <a:gd name="connsiteX0" fmla="*/ 0 w 4021602"/>
              <a:gd name="connsiteY0" fmla="*/ 0 h 779402"/>
              <a:gd name="connsiteX1" fmla="*/ 3631901 w 4021602"/>
              <a:gd name="connsiteY1" fmla="*/ 0 h 779402"/>
              <a:gd name="connsiteX2" fmla="*/ 4021602 w 4021602"/>
              <a:gd name="connsiteY2" fmla="*/ 389701 h 779402"/>
              <a:gd name="connsiteX3" fmla="*/ 3631901 w 4021602"/>
              <a:gd name="connsiteY3" fmla="*/ 779402 h 779402"/>
              <a:gd name="connsiteX4" fmla="*/ 0 w 4021602"/>
              <a:gd name="connsiteY4" fmla="*/ 779402 h 77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602" h="779402">
                <a:moveTo>
                  <a:pt x="0" y="0"/>
                </a:moveTo>
                <a:lnTo>
                  <a:pt x="3631901" y="0"/>
                </a:lnTo>
                <a:cubicBezTo>
                  <a:pt x="3847127" y="0"/>
                  <a:pt x="4021602" y="174475"/>
                  <a:pt x="4021602" y="389701"/>
                </a:cubicBezTo>
                <a:cubicBezTo>
                  <a:pt x="4021602" y="604927"/>
                  <a:pt x="3847127" y="779402"/>
                  <a:pt x="3631901" y="779402"/>
                </a:cubicBezTo>
                <a:lnTo>
                  <a:pt x="0" y="779402"/>
                </a:lnTo>
                <a:close/>
              </a:path>
            </a:pathLst>
          </a:custGeom>
          <a:solidFill>
            <a:srgbClr val="3E84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xmlns="" id="{BB5F296A-1E7A-4B0D-AEF6-FE74F0ABDFED}"/>
              </a:ext>
            </a:extLst>
          </p:cNvPr>
          <p:cNvSpPr txBox="1"/>
          <p:nvPr/>
        </p:nvSpPr>
        <p:spPr>
          <a:xfrm>
            <a:off x="426876" y="5840867"/>
            <a:ext cx="2204714" cy="769441"/>
          </a:xfrm>
          <a:prstGeom prst="rect">
            <a:avLst/>
          </a:prstGeom>
          <a:noFill/>
        </p:spPr>
        <p:txBody>
          <a:bodyPr wrap="square">
            <a:spAutoFit/>
          </a:bodyPr>
          <a:lstStyle>
            <a:defPPr>
              <a:defRPr lang="en-US"/>
            </a:defPPr>
            <a:lvl1pPr>
              <a:defRPr sz="2000" b="1">
                <a:solidFill>
                  <a:schemeClr val="bg1"/>
                </a:solidFill>
              </a:defRPr>
            </a:lvl1pPr>
          </a:lstStyle>
          <a:p>
            <a:r>
              <a:rPr lang="en-US" sz="4400" dirty="0"/>
              <a:t>FL-150 </a:t>
            </a:r>
          </a:p>
        </p:txBody>
      </p:sp>
      <p:sp>
        <p:nvSpPr>
          <p:cNvPr id="36" name="TextBox 35">
            <a:extLst>
              <a:ext uri="{FF2B5EF4-FFF2-40B4-BE49-F238E27FC236}">
                <a16:creationId xmlns:a16="http://schemas.microsoft.com/office/drawing/2014/main" xmlns="" id="{892C906E-8612-4E87-972A-7952CF278B73}"/>
              </a:ext>
            </a:extLst>
          </p:cNvPr>
          <p:cNvSpPr txBox="1"/>
          <p:nvPr/>
        </p:nvSpPr>
        <p:spPr>
          <a:xfrm>
            <a:off x="2834289" y="155904"/>
            <a:ext cx="6523422" cy="480131"/>
          </a:xfrm>
          <a:prstGeom prst="rect">
            <a:avLst/>
          </a:prstGeom>
          <a:noFill/>
        </p:spPr>
        <p:txBody>
          <a:bodyPr wrap="square">
            <a:spAutoFit/>
          </a:bodyPr>
          <a:lstStyle>
            <a:defPPr>
              <a:defRPr lang="en-US"/>
            </a:defPPr>
            <a:lvl1pPr indent="0" algn="ctr">
              <a:lnSpc>
                <a:spcPct val="90000"/>
              </a:lnSpc>
              <a:spcAft>
                <a:spcPts val="0"/>
              </a:spcAft>
              <a:buFont typeface="Wingdings" panose="05000000000000000000" pitchFamily="2" charset="2"/>
              <a:buNone/>
              <a:defRPr b="1" i="1">
                <a:solidFill>
                  <a:schemeClr val="bg1"/>
                </a:solidFill>
                <a:latin typeface="Trebuchet MS" panose="020B0603020202020204" pitchFamily="34" charset="0"/>
              </a:defRPr>
            </a:lvl1pPr>
          </a:lstStyle>
          <a:p>
            <a:r>
              <a:rPr lang="en-US" sz="1400" dirty="0"/>
              <a:t>You MUST attached your PROOF OF INCOME, </a:t>
            </a:r>
          </a:p>
          <a:p>
            <a:r>
              <a:rPr lang="en-US" sz="1400" dirty="0"/>
              <a:t>e.g., 2 months paycheck stubs or if self employed a recent 12 month </a:t>
            </a:r>
            <a:r>
              <a:rPr lang="en-US" sz="1400" dirty="0" err="1"/>
              <a:t>PnL</a:t>
            </a:r>
            <a:endParaRPr lang="en-US" sz="1400" dirty="0"/>
          </a:p>
        </p:txBody>
      </p:sp>
      <p:grpSp>
        <p:nvGrpSpPr>
          <p:cNvPr id="58" name="Group 57">
            <a:extLst>
              <a:ext uri="{FF2B5EF4-FFF2-40B4-BE49-F238E27FC236}">
                <a16:creationId xmlns:a16="http://schemas.microsoft.com/office/drawing/2014/main" xmlns="" id="{D4B2CFF0-06ED-4D06-A19D-FDECB6A0D3BE}"/>
              </a:ext>
            </a:extLst>
          </p:cNvPr>
          <p:cNvGrpSpPr/>
          <p:nvPr/>
        </p:nvGrpSpPr>
        <p:grpSpPr>
          <a:xfrm>
            <a:off x="217216" y="886969"/>
            <a:ext cx="2732725" cy="3917223"/>
            <a:chOff x="217216" y="886969"/>
            <a:chExt cx="2732725" cy="3917223"/>
          </a:xfrm>
        </p:grpSpPr>
        <p:pic>
          <p:nvPicPr>
            <p:cNvPr id="11" name="Picture 10">
              <a:extLst>
                <a:ext uri="{FF2B5EF4-FFF2-40B4-BE49-F238E27FC236}">
                  <a16:creationId xmlns:a16="http://schemas.microsoft.com/office/drawing/2014/main" xmlns="" id="{1FC3B156-49A3-4834-BFBC-9F90202CDA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529" y="886969"/>
              <a:ext cx="2612100" cy="3380362"/>
            </a:xfrm>
            <a:prstGeom prst="rect">
              <a:avLst/>
            </a:prstGeom>
            <a:effectLst>
              <a:outerShdw blurRad="571500" sx="102000" sy="102000" algn="ctr" rotWithShape="0">
                <a:prstClr val="black">
                  <a:alpha val="41000"/>
                </a:prstClr>
              </a:outerShdw>
            </a:effectLst>
          </p:spPr>
        </p:pic>
        <p:sp>
          <p:nvSpPr>
            <p:cNvPr id="38" name="TextBox 37">
              <a:extLst>
                <a:ext uri="{FF2B5EF4-FFF2-40B4-BE49-F238E27FC236}">
                  <a16:creationId xmlns:a16="http://schemas.microsoft.com/office/drawing/2014/main" xmlns="" id="{CA71198F-5256-48C6-88AD-B7A1FBE0835B}"/>
                </a:ext>
              </a:extLst>
            </p:cNvPr>
            <p:cNvSpPr txBox="1"/>
            <p:nvPr/>
          </p:nvSpPr>
          <p:spPr>
            <a:xfrm>
              <a:off x="217216" y="4344835"/>
              <a:ext cx="2732725" cy="459357"/>
            </a:xfrm>
            <a:prstGeom prst="rect">
              <a:avLst/>
            </a:prstGeom>
            <a:noFill/>
          </p:spPr>
          <p:txBody>
            <a:bodyPr wrap="square">
              <a:spAutoFit/>
            </a:bodyPr>
            <a:lstStyle>
              <a:defPPr>
                <a:defRPr lang="en-US"/>
              </a:defPPr>
              <a:lvl1pPr marL="342900" indent="-342900">
                <a:lnSpc>
                  <a:spcPct val="90000"/>
                </a:lnSpc>
                <a:spcAft>
                  <a:spcPts val="1200"/>
                </a:spcAft>
                <a:buFont typeface="Wingdings" panose="05000000000000000000" pitchFamily="2" charset="2"/>
                <a:buChar char="ü"/>
                <a:defRPr b="0" i="1">
                  <a:solidFill>
                    <a:schemeClr val="bg1"/>
                  </a:solidFill>
                </a:defRPr>
              </a:lvl1pPr>
            </a:lstStyle>
            <a:p>
              <a:pPr marL="0" indent="0" algn="ctr">
                <a:spcAft>
                  <a:spcPts val="0"/>
                </a:spcAft>
                <a:buNone/>
              </a:pPr>
              <a:r>
                <a:rPr lang="en-US" sz="1600" b="1" dirty="0">
                  <a:latin typeface="Trebuchet MS" panose="020B0603020202020204" pitchFamily="34" charset="0"/>
                </a:rPr>
                <a:t>Page 1:  </a:t>
              </a:r>
            </a:p>
            <a:p>
              <a:pPr marL="0" indent="0" algn="ctr">
                <a:spcAft>
                  <a:spcPts val="0"/>
                </a:spcAft>
                <a:buNone/>
              </a:pPr>
              <a:r>
                <a:rPr lang="en-US" sz="1050" dirty="0">
                  <a:latin typeface="Trebuchet MS" panose="020B0603020202020204" pitchFamily="34" charset="0"/>
                </a:rPr>
                <a:t>Complete ALL information </a:t>
              </a:r>
            </a:p>
          </p:txBody>
        </p:sp>
      </p:grpSp>
      <p:grpSp>
        <p:nvGrpSpPr>
          <p:cNvPr id="59" name="Group 58">
            <a:extLst>
              <a:ext uri="{FF2B5EF4-FFF2-40B4-BE49-F238E27FC236}">
                <a16:creationId xmlns:a16="http://schemas.microsoft.com/office/drawing/2014/main" xmlns="" id="{05E21C97-6540-4FDC-B394-8E0394E6F72C}"/>
              </a:ext>
            </a:extLst>
          </p:cNvPr>
          <p:cNvGrpSpPr/>
          <p:nvPr/>
        </p:nvGrpSpPr>
        <p:grpSpPr>
          <a:xfrm>
            <a:off x="3061784" y="897405"/>
            <a:ext cx="3060152" cy="4633909"/>
            <a:chOff x="3061784" y="897405"/>
            <a:chExt cx="3060152" cy="4633909"/>
          </a:xfrm>
        </p:grpSpPr>
        <p:pic>
          <p:nvPicPr>
            <p:cNvPr id="15" name="Picture 14">
              <a:extLst>
                <a:ext uri="{FF2B5EF4-FFF2-40B4-BE49-F238E27FC236}">
                  <a16:creationId xmlns:a16="http://schemas.microsoft.com/office/drawing/2014/main" xmlns="" id="{960C39DA-5904-4599-AC73-E46E3AB51A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5810" y="897405"/>
              <a:ext cx="2612100" cy="3380362"/>
            </a:xfrm>
            <a:prstGeom prst="rect">
              <a:avLst/>
            </a:prstGeom>
            <a:effectLst>
              <a:outerShdw blurRad="571500" sx="102000" sy="102000" algn="ctr" rotWithShape="0">
                <a:prstClr val="black">
                  <a:alpha val="41000"/>
                </a:prstClr>
              </a:outerShdw>
            </a:effectLst>
          </p:spPr>
        </p:pic>
        <p:sp>
          <p:nvSpPr>
            <p:cNvPr id="40" name="TextBox 39">
              <a:extLst>
                <a:ext uri="{FF2B5EF4-FFF2-40B4-BE49-F238E27FC236}">
                  <a16:creationId xmlns:a16="http://schemas.microsoft.com/office/drawing/2014/main" xmlns="" id="{13F093BB-9B41-42DB-AABA-1AED49E27818}"/>
                </a:ext>
              </a:extLst>
            </p:cNvPr>
            <p:cNvSpPr txBox="1"/>
            <p:nvPr/>
          </p:nvSpPr>
          <p:spPr>
            <a:xfrm>
              <a:off x="3061784" y="4344835"/>
              <a:ext cx="3060152" cy="1186479"/>
            </a:xfrm>
            <a:prstGeom prst="rect">
              <a:avLst/>
            </a:prstGeom>
            <a:noFill/>
          </p:spPr>
          <p:txBody>
            <a:bodyPr wrap="square">
              <a:spAutoFit/>
            </a:bodyPr>
            <a:lstStyle>
              <a:defPPr>
                <a:defRPr lang="en-US"/>
              </a:defPPr>
              <a:lvl1pPr indent="0" algn="ctr">
                <a:lnSpc>
                  <a:spcPct val="90000"/>
                </a:lnSpc>
                <a:spcAft>
                  <a:spcPts val="0"/>
                </a:spcAft>
                <a:buFont typeface="Wingdings" panose="05000000000000000000" pitchFamily="2" charset="2"/>
                <a:buNone/>
                <a:defRPr b="1" i="1">
                  <a:solidFill>
                    <a:schemeClr val="bg1"/>
                  </a:solidFill>
                  <a:latin typeface="Trebuchet MS" panose="020B0603020202020204" pitchFamily="34" charset="0"/>
                </a:defRPr>
              </a:lvl1pPr>
            </a:lstStyle>
            <a:p>
              <a:r>
                <a:rPr lang="en-US" sz="1600" dirty="0"/>
                <a:t>Page 2:  </a:t>
              </a:r>
            </a:p>
            <a:p>
              <a:r>
                <a:rPr lang="en-US" sz="1050" b="0" dirty="0"/>
                <a:t>Insert your income information, leaving no blanks. If N/A insert 0.00 rather than N/A In the left column, insert the immediate last months earnings. In the right column, average your last12 months income.</a:t>
              </a:r>
            </a:p>
            <a:p>
              <a:r>
                <a:rPr lang="en-US" sz="1050" b="0" dirty="0"/>
                <a:t>[total and divide by 12]</a:t>
              </a:r>
            </a:p>
          </p:txBody>
        </p:sp>
      </p:grpSp>
      <p:grpSp>
        <p:nvGrpSpPr>
          <p:cNvPr id="60" name="Group 59">
            <a:extLst>
              <a:ext uri="{FF2B5EF4-FFF2-40B4-BE49-F238E27FC236}">
                <a16:creationId xmlns:a16="http://schemas.microsoft.com/office/drawing/2014/main" xmlns="" id="{17847681-01BD-4A2C-8F67-767ABCC94ADD}"/>
              </a:ext>
            </a:extLst>
          </p:cNvPr>
          <p:cNvGrpSpPr/>
          <p:nvPr/>
        </p:nvGrpSpPr>
        <p:grpSpPr>
          <a:xfrm>
            <a:off x="6294091" y="886969"/>
            <a:ext cx="2612100" cy="4062647"/>
            <a:chOff x="6294091" y="886969"/>
            <a:chExt cx="2612100" cy="4062647"/>
          </a:xfrm>
        </p:grpSpPr>
        <p:pic>
          <p:nvPicPr>
            <p:cNvPr id="19" name="Picture 18">
              <a:extLst>
                <a:ext uri="{FF2B5EF4-FFF2-40B4-BE49-F238E27FC236}">
                  <a16:creationId xmlns:a16="http://schemas.microsoft.com/office/drawing/2014/main" xmlns="" id="{86389B68-0285-49FB-99E2-353084F0AC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4091" y="886969"/>
              <a:ext cx="2612100" cy="3380362"/>
            </a:xfrm>
            <a:prstGeom prst="rect">
              <a:avLst/>
            </a:prstGeom>
            <a:effectLst>
              <a:outerShdw blurRad="571500" sx="102000" sy="102000" algn="ctr" rotWithShape="0">
                <a:prstClr val="black">
                  <a:alpha val="41000"/>
                </a:prstClr>
              </a:outerShdw>
            </a:effectLst>
          </p:spPr>
        </p:pic>
        <p:sp>
          <p:nvSpPr>
            <p:cNvPr id="42" name="TextBox 41">
              <a:extLst>
                <a:ext uri="{FF2B5EF4-FFF2-40B4-BE49-F238E27FC236}">
                  <a16:creationId xmlns:a16="http://schemas.microsoft.com/office/drawing/2014/main" xmlns="" id="{EF987DED-C803-48E6-A7A7-EC2951B5664F}"/>
                </a:ext>
              </a:extLst>
            </p:cNvPr>
            <p:cNvSpPr txBox="1"/>
            <p:nvPr/>
          </p:nvSpPr>
          <p:spPr>
            <a:xfrm>
              <a:off x="6417578" y="4344835"/>
              <a:ext cx="2365125" cy="604781"/>
            </a:xfrm>
            <a:prstGeom prst="rect">
              <a:avLst/>
            </a:prstGeom>
            <a:noFill/>
          </p:spPr>
          <p:txBody>
            <a:bodyPr wrap="square">
              <a:spAutoFit/>
            </a:bodyPr>
            <a:lstStyle>
              <a:defPPr>
                <a:defRPr lang="en-US"/>
              </a:defPPr>
              <a:lvl1pPr indent="0" algn="ctr">
                <a:lnSpc>
                  <a:spcPct val="90000"/>
                </a:lnSpc>
                <a:spcAft>
                  <a:spcPts val="0"/>
                </a:spcAft>
                <a:buFont typeface="Wingdings" panose="05000000000000000000" pitchFamily="2" charset="2"/>
                <a:buNone/>
                <a:defRPr b="1" i="1">
                  <a:solidFill>
                    <a:schemeClr val="bg1"/>
                  </a:solidFill>
                  <a:latin typeface="Trebuchet MS" panose="020B0603020202020204" pitchFamily="34" charset="0"/>
                </a:defRPr>
              </a:lvl1pPr>
            </a:lstStyle>
            <a:p>
              <a:r>
                <a:rPr lang="en-US" sz="1600" dirty="0"/>
                <a:t>Page 3:  </a:t>
              </a:r>
            </a:p>
            <a:p>
              <a:r>
                <a:rPr lang="en-US" sz="1050" b="0" dirty="0"/>
                <a:t>Estimate you average 12 months expenses</a:t>
              </a:r>
            </a:p>
          </p:txBody>
        </p:sp>
      </p:grpSp>
      <p:grpSp>
        <p:nvGrpSpPr>
          <p:cNvPr id="61" name="Group 60">
            <a:extLst>
              <a:ext uri="{FF2B5EF4-FFF2-40B4-BE49-F238E27FC236}">
                <a16:creationId xmlns:a16="http://schemas.microsoft.com/office/drawing/2014/main" xmlns="" id="{29D995E0-6734-4525-87B7-25F6ADDF8BEC}"/>
              </a:ext>
            </a:extLst>
          </p:cNvPr>
          <p:cNvGrpSpPr/>
          <p:nvPr/>
        </p:nvGrpSpPr>
        <p:grpSpPr>
          <a:xfrm>
            <a:off x="9302372" y="897405"/>
            <a:ext cx="2612100" cy="4196232"/>
            <a:chOff x="9302372" y="897405"/>
            <a:chExt cx="2612100" cy="4196232"/>
          </a:xfrm>
        </p:grpSpPr>
        <p:pic>
          <p:nvPicPr>
            <p:cNvPr id="6" name="Picture 5">
              <a:extLst>
                <a:ext uri="{FF2B5EF4-FFF2-40B4-BE49-F238E27FC236}">
                  <a16:creationId xmlns:a16="http://schemas.microsoft.com/office/drawing/2014/main" xmlns="" id="{FDA07696-2958-4F52-9DE0-9A7084B823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02372" y="897405"/>
              <a:ext cx="2612100" cy="3380362"/>
            </a:xfrm>
            <a:prstGeom prst="rect">
              <a:avLst/>
            </a:prstGeom>
            <a:effectLst>
              <a:outerShdw blurRad="571500" sx="102000" sy="102000" algn="ctr" rotWithShape="0">
                <a:prstClr val="black">
                  <a:alpha val="41000"/>
                </a:prstClr>
              </a:outerShdw>
            </a:effectLst>
          </p:spPr>
        </p:pic>
        <p:sp>
          <p:nvSpPr>
            <p:cNvPr id="44" name="TextBox 43">
              <a:extLst>
                <a:ext uri="{FF2B5EF4-FFF2-40B4-BE49-F238E27FC236}">
                  <a16:creationId xmlns:a16="http://schemas.microsoft.com/office/drawing/2014/main" xmlns="" id="{738ADC32-CC1D-4292-AFCB-8C3DE097BB83}"/>
                </a:ext>
              </a:extLst>
            </p:cNvPr>
            <p:cNvSpPr txBox="1"/>
            <p:nvPr/>
          </p:nvSpPr>
          <p:spPr>
            <a:xfrm>
              <a:off x="9526413" y="4343432"/>
              <a:ext cx="2164018" cy="750205"/>
            </a:xfrm>
            <a:prstGeom prst="rect">
              <a:avLst/>
            </a:prstGeom>
            <a:noFill/>
          </p:spPr>
          <p:txBody>
            <a:bodyPr wrap="square">
              <a:spAutoFit/>
            </a:bodyPr>
            <a:lstStyle>
              <a:defPPr>
                <a:defRPr lang="en-US"/>
              </a:defPPr>
              <a:lvl1pPr indent="0" algn="ctr">
                <a:lnSpc>
                  <a:spcPct val="90000"/>
                </a:lnSpc>
                <a:spcAft>
                  <a:spcPts val="0"/>
                </a:spcAft>
                <a:buFont typeface="Wingdings" panose="05000000000000000000" pitchFamily="2" charset="2"/>
                <a:buNone/>
                <a:defRPr b="1" i="1">
                  <a:solidFill>
                    <a:schemeClr val="bg1"/>
                  </a:solidFill>
                  <a:latin typeface="Trebuchet MS" panose="020B0603020202020204" pitchFamily="34" charset="0"/>
                </a:defRPr>
              </a:lvl1pPr>
            </a:lstStyle>
            <a:p>
              <a:r>
                <a:rPr lang="en-US" sz="1600" dirty="0"/>
                <a:t>Page 4:  </a:t>
              </a:r>
            </a:p>
            <a:p>
              <a:r>
                <a:rPr lang="en-US" sz="1050" b="0" dirty="0"/>
                <a:t>Include the requested information if you have minor children</a:t>
              </a:r>
            </a:p>
          </p:txBody>
        </p:sp>
      </p:grpSp>
    </p:spTree>
    <p:extLst>
      <p:ext uri="{BB962C8B-B14F-4D97-AF65-F5344CB8AC3E}">
        <p14:creationId xmlns:p14="http://schemas.microsoft.com/office/powerpoint/2010/main" val="344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425F"/>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27B70BCE-FCBE-4F43-9ABB-91B34683CC32}"/>
              </a:ext>
            </a:extLst>
          </p:cNvPr>
          <p:cNvSpPr/>
          <p:nvPr/>
        </p:nvSpPr>
        <p:spPr>
          <a:xfrm>
            <a:off x="0" y="1213612"/>
            <a:ext cx="12192000" cy="1739096"/>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83D85DC-7EE1-4787-B32F-76D5A22FA8A9}"/>
              </a:ext>
            </a:extLst>
          </p:cNvPr>
          <p:cNvSpPr/>
          <p:nvPr/>
        </p:nvSpPr>
        <p:spPr>
          <a:xfrm>
            <a:off x="0" y="5636871"/>
            <a:ext cx="12192000" cy="12211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FCCDBC-8BCC-4B71-BA0E-F44FBD28159E}"/>
              </a:ext>
            </a:extLst>
          </p:cNvPr>
          <p:cNvSpPr txBox="1"/>
          <p:nvPr/>
        </p:nvSpPr>
        <p:spPr>
          <a:xfrm>
            <a:off x="5521799" y="5745027"/>
            <a:ext cx="4149263" cy="338554"/>
          </a:xfrm>
          <a:prstGeom prst="rect">
            <a:avLst/>
          </a:prstGeom>
          <a:noFill/>
        </p:spPr>
        <p:txBody>
          <a:bodyPr wrap="square">
            <a:spAutoFit/>
          </a:bodyPr>
          <a:lstStyle/>
          <a:p>
            <a:pPr fontAlgn="base"/>
            <a:r>
              <a:rPr lang="en-US" sz="1600" b="1" i="0" dirty="0">
                <a:solidFill>
                  <a:srgbClr val="FFFFFF"/>
                </a:solidFill>
                <a:effectLst/>
                <a:latin typeface="Trebuchet MS" panose="020B0603020202020204" pitchFamily="34" charset="0"/>
              </a:rPr>
              <a:t>Law Offices of Lynda Sheridan</a:t>
            </a:r>
          </a:p>
        </p:txBody>
      </p:sp>
      <p:grpSp>
        <p:nvGrpSpPr>
          <p:cNvPr id="28" name="Group 27">
            <a:extLst>
              <a:ext uri="{FF2B5EF4-FFF2-40B4-BE49-F238E27FC236}">
                <a16:creationId xmlns:a16="http://schemas.microsoft.com/office/drawing/2014/main" xmlns="" id="{9FA14148-90A8-4CDA-88E4-D14D440DA398}"/>
              </a:ext>
            </a:extLst>
          </p:cNvPr>
          <p:cNvGrpSpPr/>
          <p:nvPr/>
        </p:nvGrpSpPr>
        <p:grpSpPr>
          <a:xfrm>
            <a:off x="9357711" y="6217145"/>
            <a:ext cx="1778659" cy="474952"/>
            <a:chOff x="9976055" y="6233703"/>
            <a:chExt cx="1778659" cy="474952"/>
          </a:xfrm>
        </p:grpSpPr>
        <p:sp>
          <p:nvSpPr>
            <p:cNvPr id="4" name="TextBox 3">
              <a:extLst>
                <a:ext uri="{FF2B5EF4-FFF2-40B4-BE49-F238E27FC236}">
                  <a16:creationId xmlns:a16="http://schemas.microsoft.com/office/drawing/2014/main" xmlns="" id="{8C5024ED-7DCE-4BAD-8E57-95F8840240EE}"/>
                </a:ext>
              </a:extLst>
            </p:cNvPr>
            <p:cNvSpPr txBox="1"/>
            <p:nvPr/>
          </p:nvSpPr>
          <p:spPr>
            <a:xfrm>
              <a:off x="10543905" y="6233703"/>
              <a:ext cx="1210809" cy="415498"/>
            </a:xfrm>
            <a:prstGeom prst="rect">
              <a:avLst/>
            </a:prstGeom>
            <a:noFill/>
          </p:spPr>
          <p:txBody>
            <a:bodyPr wrap="square">
              <a:spAutoFit/>
            </a:bodyPr>
            <a:lstStyle/>
            <a:p>
              <a:pPr fontAlgn="base"/>
              <a:r>
                <a:rPr lang="en-US" sz="1100" b="1" dirty="0">
                  <a:solidFill>
                    <a:srgbClr val="FFFFFF"/>
                  </a:solidFill>
                  <a:latin typeface="Trebuchet MS" panose="020B0603020202020204" pitchFamily="34" charset="0"/>
                </a:rPr>
                <a:t>Fax: </a:t>
              </a:r>
            </a:p>
            <a:p>
              <a:pPr fontAlgn="base"/>
              <a:r>
                <a:rPr lang="en-US" sz="900" dirty="0">
                  <a:solidFill>
                    <a:srgbClr val="FFFFFF"/>
                  </a:solidFill>
                  <a:latin typeface="Trebuchet MS" panose="020B0603020202020204" pitchFamily="34" charset="0"/>
                </a:rPr>
                <a:t>310-286-7292</a:t>
              </a:r>
            </a:p>
          </p:txBody>
        </p:sp>
        <p:pic>
          <p:nvPicPr>
            <p:cNvPr id="14" name="Picture 13">
              <a:extLst>
                <a:ext uri="{FF2B5EF4-FFF2-40B4-BE49-F238E27FC236}">
                  <a16:creationId xmlns:a16="http://schemas.microsoft.com/office/drawing/2014/main" xmlns="" id="{22EE3F77-A3CC-44DA-A74E-1FED41E3A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055" y="6242742"/>
              <a:ext cx="465913" cy="465913"/>
            </a:xfrm>
            <a:prstGeom prst="rect">
              <a:avLst/>
            </a:prstGeom>
          </p:spPr>
        </p:pic>
      </p:grpSp>
      <p:grpSp>
        <p:nvGrpSpPr>
          <p:cNvPr id="26" name="Group 25">
            <a:extLst>
              <a:ext uri="{FF2B5EF4-FFF2-40B4-BE49-F238E27FC236}">
                <a16:creationId xmlns:a16="http://schemas.microsoft.com/office/drawing/2014/main" xmlns="" id="{18E1C644-15B6-4DDD-A81E-DD48AB7CA4B1}"/>
              </a:ext>
            </a:extLst>
          </p:cNvPr>
          <p:cNvGrpSpPr/>
          <p:nvPr/>
        </p:nvGrpSpPr>
        <p:grpSpPr>
          <a:xfrm>
            <a:off x="5519642" y="6217145"/>
            <a:ext cx="1921886" cy="462662"/>
            <a:chOff x="5730462" y="6217145"/>
            <a:chExt cx="1921886" cy="462662"/>
          </a:xfrm>
        </p:grpSpPr>
        <p:pic>
          <p:nvPicPr>
            <p:cNvPr id="18" name="Picture 17">
              <a:extLst>
                <a:ext uri="{FF2B5EF4-FFF2-40B4-BE49-F238E27FC236}">
                  <a16:creationId xmlns:a16="http://schemas.microsoft.com/office/drawing/2014/main" xmlns="" id="{72D3506A-7986-420E-933E-36F4BD098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462" y="6226185"/>
              <a:ext cx="453624" cy="453622"/>
            </a:xfrm>
            <a:prstGeom prst="rect">
              <a:avLst/>
            </a:prstGeom>
          </p:spPr>
        </p:pic>
        <p:sp>
          <p:nvSpPr>
            <p:cNvPr id="20" name="TextBox 19">
              <a:extLst>
                <a:ext uri="{FF2B5EF4-FFF2-40B4-BE49-F238E27FC236}">
                  <a16:creationId xmlns:a16="http://schemas.microsoft.com/office/drawing/2014/main" xmlns="" id="{D11068CF-C814-49D6-8134-A50420D90D15}"/>
                </a:ext>
              </a:extLst>
            </p:cNvPr>
            <p:cNvSpPr txBox="1"/>
            <p:nvPr/>
          </p:nvSpPr>
          <p:spPr>
            <a:xfrm>
              <a:off x="6223258" y="6217145"/>
              <a:ext cx="1429090" cy="461665"/>
            </a:xfrm>
            <a:prstGeom prst="rect">
              <a:avLst/>
            </a:prstGeom>
            <a:noFill/>
          </p:spPr>
          <p:txBody>
            <a:bodyPr wrap="square">
              <a:spAutoFit/>
            </a:bodyPr>
            <a:lstStyle/>
            <a:p>
              <a:r>
                <a:rPr lang="en-US" sz="800" b="0" i="0" dirty="0">
                  <a:solidFill>
                    <a:srgbClr val="FFFFFF"/>
                  </a:solidFill>
                  <a:effectLst/>
                  <a:latin typeface="Trebuchet MS" panose="020B0603020202020204" pitchFamily="34" charset="0"/>
                </a:rPr>
                <a:t>1801 Century Park E.</a:t>
              </a:r>
              <a:br>
                <a:rPr lang="en-US" sz="800" b="0" i="0" dirty="0">
                  <a:solidFill>
                    <a:srgbClr val="FFFFFF"/>
                  </a:solidFill>
                  <a:effectLst/>
                  <a:latin typeface="Trebuchet MS" panose="020B0603020202020204" pitchFamily="34" charset="0"/>
                </a:rPr>
              </a:br>
              <a:r>
                <a:rPr lang="en-US" sz="800" b="0" i="0" dirty="0">
                  <a:solidFill>
                    <a:srgbClr val="FFFFFF"/>
                  </a:solidFill>
                  <a:effectLst/>
                  <a:latin typeface="Trebuchet MS" panose="020B0603020202020204" pitchFamily="34" charset="0"/>
                </a:rPr>
                <a:t>Suite 1100</a:t>
              </a:r>
              <a:br>
                <a:rPr lang="en-US" sz="800" b="0" i="0" dirty="0">
                  <a:solidFill>
                    <a:srgbClr val="FFFFFF"/>
                  </a:solidFill>
                  <a:effectLst/>
                  <a:latin typeface="Trebuchet MS" panose="020B0603020202020204" pitchFamily="34" charset="0"/>
                </a:rPr>
              </a:br>
              <a:r>
                <a:rPr lang="en-US" sz="800" b="0" i="0" dirty="0">
                  <a:solidFill>
                    <a:srgbClr val="FFFFFF"/>
                  </a:solidFill>
                  <a:effectLst/>
                  <a:latin typeface="Trebuchet MS" panose="020B0603020202020204" pitchFamily="34" charset="0"/>
                </a:rPr>
                <a:t>Los Angeles, CA 90067</a:t>
              </a:r>
              <a:endParaRPr lang="en-US" sz="800" dirty="0"/>
            </a:p>
          </p:txBody>
        </p:sp>
      </p:grpSp>
      <p:grpSp>
        <p:nvGrpSpPr>
          <p:cNvPr id="27" name="Group 26">
            <a:extLst>
              <a:ext uri="{FF2B5EF4-FFF2-40B4-BE49-F238E27FC236}">
                <a16:creationId xmlns:a16="http://schemas.microsoft.com/office/drawing/2014/main" xmlns="" id="{BD60DEE5-1533-4369-94CC-96FE0E388D09}"/>
              </a:ext>
            </a:extLst>
          </p:cNvPr>
          <p:cNvGrpSpPr/>
          <p:nvPr/>
        </p:nvGrpSpPr>
        <p:grpSpPr>
          <a:xfrm>
            <a:off x="7593526" y="6217145"/>
            <a:ext cx="1734636" cy="430969"/>
            <a:chOff x="7988584" y="6232090"/>
            <a:chExt cx="1734636" cy="430969"/>
          </a:xfrm>
        </p:grpSpPr>
        <p:pic>
          <p:nvPicPr>
            <p:cNvPr id="16" name="Picture 15">
              <a:extLst>
                <a:ext uri="{FF2B5EF4-FFF2-40B4-BE49-F238E27FC236}">
                  <a16:creationId xmlns:a16="http://schemas.microsoft.com/office/drawing/2014/main" xmlns="" id="{4CFB3BF5-2C70-480B-A3EE-18895C98D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8584" y="6242930"/>
              <a:ext cx="420129" cy="420129"/>
            </a:xfrm>
            <a:prstGeom prst="rect">
              <a:avLst/>
            </a:prstGeom>
          </p:spPr>
        </p:pic>
        <p:sp>
          <p:nvSpPr>
            <p:cNvPr id="22" name="TextBox 21">
              <a:extLst>
                <a:ext uri="{FF2B5EF4-FFF2-40B4-BE49-F238E27FC236}">
                  <a16:creationId xmlns:a16="http://schemas.microsoft.com/office/drawing/2014/main" xmlns="" id="{506A711C-B1BB-4698-9AAD-B71A0400FC73}"/>
                </a:ext>
              </a:extLst>
            </p:cNvPr>
            <p:cNvSpPr txBox="1"/>
            <p:nvPr/>
          </p:nvSpPr>
          <p:spPr>
            <a:xfrm>
              <a:off x="8487923" y="6232090"/>
              <a:ext cx="1235297" cy="415498"/>
            </a:xfrm>
            <a:prstGeom prst="rect">
              <a:avLst/>
            </a:prstGeom>
            <a:noFill/>
          </p:spPr>
          <p:txBody>
            <a:bodyPr wrap="square">
              <a:spAutoFit/>
            </a:bodyPr>
            <a:lstStyle>
              <a:defPPr>
                <a:defRPr lang="en-US"/>
              </a:defPPr>
              <a:lvl1pPr>
                <a:defRPr sz="800" b="0" i="0">
                  <a:solidFill>
                    <a:srgbClr val="FFFFFF"/>
                  </a:solidFill>
                  <a:effectLst/>
                  <a:latin typeface="Trebuchet MS" panose="020B0603020202020204" pitchFamily="34" charset="0"/>
                </a:defRPr>
              </a:lvl1pPr>
            </a:lstStyle>
            <a:p>
              <a:r>
                <a:rPr lang="en-US" sz="1100" b="1" dirty="0"/>
                <a:t>Phone: </a:t>
              </a:r>
            </a:p>
            <a:p>
              <a:r>
                <a:rPr lang="en-US" sz="900" dirty="0"/>
                <a:t>310-272-5357</a:t>
              </a:r>
            </a:p>
          </p:txBody>
        </p:sp>
      </p:grpSp>
      <p:grpSp>
        <p:nvGrpSpPr>
          <p:cNvPr id="25" name="Group 24">
            <a:extLst>
              <a:ext uri="{FF2B5EF4-FFF2-40B4-BE49-F238E27FC236}">
                <a16:creationId xmlns:a16="http://schemas.microsoft.com/office/drawing/2014/main" xmlns="" id="{B5A19639-599E-4328-81F5-09D46D56E12D}"/>
              </a:ext>
            </a:extLst>
          </p:cNvPr>
          <p:cNvGrpSpPr/>
          <p:nvPr/>
        </p:nvGrpSpPr>
        <p:grpSpPr>
          <a:xfrm>
            <a:off x="10672218" y="5338814"/>
            <a:ext cx="1519781" cy="1519781"/>
            <a:chOff x="9433560" y="4100156"/>
            <a:chExt cx="2758440" cy="2758440"/>
          </a:xfrm>
        </p:grpSpPr>
        <p:sp>
          <p:nvSpPr>
            <p:cNvPr id="23" name="Right Triangle 22">
              <a:extLst>
                <a:ext uri="{FF2B5EF4-FFF2-40B4-BE49-F238E27FC236}">
                  <a16:creationId xmlns:a16="http://schemas.microsoft.com/office/drawing/2014/main" xmlns="" id="{868B1E00-CA91-4376-9AC6-3F2121BC201B}"/>
                </a:ext>
              </a:extLst>
            </p:cNvPr>
            <p:cNvSpPr/>
            <p:nvPr/>
          </p:nvSpPr>
          <p:spPr>
            <a:xfrm rot="16200000">
              <a:off x="9433560" y="4100156"/>
              <a:ext cx="2758440" cy="2758440"/>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4C271002-4F32-4C94-8B6A-06BF543F46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34" t="2521" b="7163"/>
            <a:stretch/>
          </p:blipFill>
          <p:spPr>
            <a:xfrm>
              <a:off x="10798702" y="5493266"/>
              <a:ext cx="1271347" cy="1214203"/>
            </a:xfrm>
            <a:prstGeom prst="rect">
              <a:avLst/>
            </a:prstGeom>
          </p:spPr>
        </p:pic>
      </p:grpSp>
      <p:sp>
        <p:nvSpPr>
          <p:cNvPr id="34" name="Freeform: Shape 33">
            <a:extLst>
              <a:ext uri="{FF2B5EF4-FFF2-40B4-BE49-F238E27FC236}">
                <a16:creationId xmlns:a16="http://schemas.microsoft.com/office/drawing/2014/main" xmlns="" id="{F6F8F230-DA58-428E-98C4-70BAA3941A3D}"/>
              </a:ext>
            </a:extLst>
          </p:cNvPr>
          <p:cNvSpPr/>
          <p:nvPr/>
        </p:nvSpPr>
        <p:spPr>
          <a:xfrm>
            <a:off x="0" y="5841463"/>
            <a:ext cx="4021602" cy="779402"/>
          </a:xfrm>
          <a:custGeom>
            <a:avLst/>
            <a:gdLst>
              <a:gd name="connsiteX0" fmla="*/ 0 w 4021602"/>
              <a:gd name="connsiteY0" fmla="*/ 0 h 779402"/>
              <a:gd name="connsiteX1" fmla="*/ 3631901 w 4021602"/>
              <a:gd name="connsiteY1" fmla="*/ 0 h 779402"/>
              <a:gd name="connsiteX2" fmla="*/ 4021602 w 4021602"/>
              <a:gd name="connsiteY2" fmla="*/ 389701 h 779402"/>
              <a:gd name="connsiteX3" fmla="*/ 3631901 w 4021602"/>
              <a:gd name="connsiteY3" fmla="*/ 779402 h 779402"/>
              <a:gd name="connsiteX4" fmla="*/ 0 w 4021602"/>
              <a:gd name="connsiteY4" fmla="*/ 779402 h 77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602" h="779402">
                <a:moveTo>
                  <a:pt x="0" y="0"/>
                </a:moveTo>
                <a:lnTo>
                  <a:pt x="3631901" y="0"/>
                </a:lnTo>
                <a:cubicBezTo>
                  <a:pt x="3847127" y="0"/>
                  <a:pt x="4021602" y="174475"/>
                  <a:pt x="4021602" y="389701"/>
                </a:cubicBezTo>
                <a:cubicBezTo>
                  <a:pt x="4021602" y="604927"/>
                  <a:pt x="3847127" y="779402"/>
                  <a:pt x="3631901" y="779402"/>
                </a:cubicBezTo>
                <a:lnTo>
                  <a:pt x="0" y="779402"/>
                </a:lnTo>
                <a:close/>
              </a:path>
            </a:pathLst>
          </a:custGeom>
          <a:solidFill>
            <a:srgbClr val="3E84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xmlns="" id="{BB5F296A-1E7A-4B0D-AEF6-FE74F0ABDFED}"/>
              </a:ext>
            </a:extLst>
          </p:cNvPr>
          <p:cNvSpPr txBox="1"/>
          <p:nvPr/>
        </p:nvSpPr>
        <p:spPr>
          <a:xfrm>
            <a:off x="426876" y="5840867"/>
            <a:ext cx="2204714" cy="769441"/>
          </a:xfrm>
          <a:prstGeom prst="rect">
            <a:avLst/>
          </a:prstGeom>
          <a:noFill/>
        </p:spPr>
        <p:txBody>
          <a:bodyPr wrap="square">
            <a:spAutoFit/>
          </a:bodyPr>
          <a:lstStyle>
            <a:defPPr>
              <a:defRPr lang="en-US"/>
            </a:defPPr>
            <a:lvl1pPr>
              <a:defRPr sz="2000" b="1">
                <a:solidFill>
                  <a:schemeClr val="bg1"/>
                </a:solidFill>
              </a:defRPr>
            </a:lvl1pPr>
          </a:lstStyle>
          <a:p>
            <a:r>
              <a:rPr lang="en-US" sz="4400" dirty="0"/>
              <a:t>FL-142 </a:t>
            </a:r>
          </a:p>
        </p:txBody>
      </p:sp>
      <p:pic>
        <p:nvPicPr>
          <p:cNvPr id="46" name="Picture 45">
            <a:extLst>
              <a:ext uri="{FF2B5EF4-FFF2-40B4-BE49-F238E27FC236}">
                <a16:creationId xmlns:a16="http://schemas.microsoft.com/office/drawing/2014/main" xmlns="" id="{35F1CABF-3033-4554-819B-1497959582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544" y="367237"/>
            <a:ext cx="2601251" cy="3366326"/>
          </a:xfrm>
          <a:prstGeom prst="rect">
            <a:avLst/>
          </a:prstGeom>
          <a:effectLst>
            <a:outerShdw blurRad="571500" sx="102000" sy="102000" algn="ctr" rotWithShape="0">
              <a:prstClr val="black">
                <a:alpha val="41000"/>
              </a:prstClr>
            </a:outerShdw>
          </a:effectLst>
        </p:spPr>
      </p:pic>
      <p:pic>
        <p:nvPicPr>
          <p:cNvPr id="48" name="Picture 47">
            <a:extLst>
              <a:ext uri="{FF2B5EF4-FFF2-40B4-BE49-F238E27FC236}">
                <a16:creationId xmlns:a16="http://schemas.microsoft.com/office/drawing/2014/main" xmlns="" id="{E8B4315D-ED0B-4897-AEC3-D0452D1646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199" y="389988"/>
            <a:ext cx="2601251" cy="3366326"/>
          </a:xfrm>
          <a:prstGeom prst="rect">
            <a:avLst/>
          </a:prstGeom>
          <a:effectLst>
            <a:outerShdw blurRad="571500" sx="102000" sy="102000" algn="ctr" rotWithShape="0">
              <a:prstClr val="black">
                <a:alpha val="41000"/>
              </a:prstClr>
            </a:outerShdw>
          </a:effectLst>
        </p:spPr>
      </p:pic>
      <p:pic>
        <p:nvPicPr>
          <p:cNvPr id="49" name="Picture 48">
            <a:extLst>
              <a:ext uri="{FF2B5EF4-FFF2-40B4-BE49-F238E27FC236}">
                <a16:creationId xmlns:a16="http://schemas.microsoft.com/office/drawing/2014/main" xmlns="" id="{79104C27-48D8-4E6C-BA55-3080BD379C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106" y="366361"/>
            <a:ext cx="2612100" cy="3380365"/>
          </a:xfrm>
          <a:prstGeom prst="rect">
            <a:avLst/>
          </a:prstGeom>
          <a:effectLst>
            <a:outerShdw blurRad="571500" sx="102000" sy="102000" algn="ctr" rotWithShape="0">
              <a:prstClr val="black">
                <a:alpha val="41000"/>
              </a:prstClr>
            </a:outerShdw>
          </a:effectLst>
        </p:spPr>
      </p:pic>
      <p:pic>
        <p:nvPicPr>
          <p:cNvPr id="50" name="Picture 49">
            <a:extLst>
              <a:ext uri="{FF2B5EF4-FFF2-40B4-BE49-F238E27FC236}">
                <a16:creationId xmlns:a16="http://schemas.microsoft.com/office/drawing/2014/main" xmlns="" id="{7B89C82C-9189-405E-A28F-396F744E52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02372" y="385792"/>
            <a:ext cx="2612099" cy="3380364"/>
          </a:xfrm>
          <a:prstGeom prst="rect">
            <a:avLst/>
          </a:prstGeom>
          <a:effectLst>
            <a:outerShdw blurRad="571500" sx="102000" sy="102000" algn="ctr" rotWithShape="0">
              <a:prstClr val="black">
                <a:alpha val="41000"/>
              </a:prstClr>
            </a:outerShdw>
          </a:effectLst>
        </p:spPr>
      </p:pic>
      <p:sp>
        <p:nvSpPr>
          <p:cNvPr id="51" name="TextBox 50">
            <a:extLst>
              <a:ext uri="{FF2B5EF4-FFF2-40B4-BE49-F238E27FC236}">
                <a16:creationId xmlns:a16="http://schemas.microsoft.com/office/drawing/2014/main" xmlns="" id="{EFCB5AF4-7026-4B48-B24A-82B1B679F8EB}"/>
              </a:ext>
            </a:extLst>
          </p:cNvPr>
          <p:cNvSpPr txBox="1"/>
          <p:nvPr/>
        </p:nvSpPr>
        <p:spPr>
          <a:xfrm>
            <a:off x="1032351" y="4026377"/>
            <a:ext cx="10127298" cy="1421928"/>
          </a:xfrm>
          <a:prstGeom prst="rect">
            <a:avLst/>
          </a:prstGeom>
          <a:noFill/>
        </p:spPr>
        <p:txBody>
          <a:bodyPr wrap="square">
            <a:spAutoFit/>
          </a:bodyPr>
          <a:lstStyle>
            <a:defPPr>
              <a:defRPr lang="en-US"/>
            </a:defPPr>
            <a:lvl1pPr indent="0" algn="ctr">
              <a:lnSpc>
                <a:spcPct val="90000"/>
              </a:lnSpc>
              <a:spcAft>
                <a:spcPts val="0"/>
              </a:spcAft>
              <a:buFont typeface="Wingdings" panose="05000000000000000000" pitchFamily="2" charset="2"/>
              <a:buNone/>
              <a:defRPr sz="1400" b="1" i="1">
                <a:solidFill>
                  <a:schemeClr val="bg1"/>
                </a:solidFill>
                <a:latin typeface="Trebuchet MS" panose="020B0603020202020204" pitchFamily="34" charset="0"/>
              </a:defRPr>
            </a:lvl1pPr>
          </a:lstStyle>
          <a:p>
            <a:r>
              <a:rPr lang="en-US" dirty="0"/>
              <a:t>Four (4) Pages to list assets and debts</a:t>
            </a:r>
          </a:p>
          <a:p>
            <a:r>
              <a:rPr lang="en-US" dirty="0"/>
              <a:t>Insert applicable information OR NONE at each of sections 1-16 for assets and 19-24 for debts</a:t>
            </a:r>
          </a:p>
          <a:p>
            <a:r>
              <a:rPr lang="en-US" dirty="0"/>
              <a:t>For your Preliminary values are not required Fam. Code sec. 2104</a:t>
            </a:r>
          </a:p>
          <a:p>
            <a:r>
              <a:rPr lang="en-US" dirty="0"/>
              <a:t>If you contend an item is your separate property (meaning not acquired during the marriage or acquired by gift, etc. Fam. Code sec. 770), then place your party status (P or R) in the column next to the item</a:t>
            </a:r>
          </a:p>
          <a:p>
            <a:endParaRPr lang="en-US" dirty="0"/>
          </a:p>
          <a:p>
            <a:r>
              <a:rPr lang="en-US" sz="1200" dirty="0"/>
              <a:t>There are complicated issues of characterization to know so consult with an attorney regarding your claims to property</a:t>
            </a:r>
          </a:p>
        </p:txBody>
      </p:sp>
    </p:spTree>
    <p:extLst>
      <p:ext uri="{BB962C8B-B14F-4D97-AF65-F5344CB8AC3E}">
        <p14:creationId xmlns:p14="http://schemas.microsoft.com/office/powerpoint/2010/main" val="30164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xEl>
                                              <p:pRg st="0" end="0"/>
                                            </p:txEl>
                                          </p:spTgt>
                                        </p:tgtEl>
                                        <p:attrNameLst>
                                          <p:attrName>style.visibility</p:attrName>
                                        </p:attrNameLst>
                                      </p:cBhvr>
                                      <p:to>
                                        <p:strVal val="visible"/>
                                      </p:to>
                                    </p:set>
                                    <p:animEffect transition="in" filter="fade">
                                      <p:cBhvr>
                                        <p:cTn id="27" dur="2000"/>
                                        <p:tgtEl>
                                          <p:spTgt spid="51">
                                            <p:txEl>
                                              <p:pRg st="0" end="0"/>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51">
                                            <p:txEl>
                                              <p:pRg st="1" end="1"/>
                                            </p:txEl>
                                          </p:spTgt>
                                        </p:tgtEl>
                                        <p:attrNameLst>
                                          <p:attrName>style.visibility</p:attrName>
                                        </p:attrNameLst>
                                      </p:cBhvr>
                                      <p:to>
                                        <p:strVal val="visible"/>
                                      </p:to>
                                    </p:set>
                                    <p:animEffect transition="in" filter="fade">
                                      <p:cBhvr>
                                        <p:cTn id="31" dur="2000"/>
                                        <p:tgtEl>
                                          <p:spTgt spid="51">
                                            <p:txEl>
                                              <p:pRg st="1" end="1"/>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51">
                                            <p:txEl>
                                              <p:pRg st="2" end="2"/>
                                            </p:txEl>
                                          </p:spTgt>
                                        </p:tgtEl>
                                        <p:attrNameLst>
                                          <p:attrName>style.visibility</p:attrName>
                                        </p:attrNameLst>
                                      </p:cBhvr>
                                      <p:to>
                                        <p:strVal val="visible"/>
                                      </p:to>
                                    </p:set>
                                    <p:animEffect transition="in" filter="fade">
                                      <p:cBhvr>
                                        <p:cTn id="35" dur="2000"/>
                                        <p:tgtEl>
                                          <p:spTgt spid="51">
                                            <p:txEl>
                                              <p:pRg st="2" end="2"/>
                                            </p:txEl>
                                          </p:spTgt>
                                        </p:tgtEl>
                                      </p:cBhvr>
                                    </p:animEffect>
                                  </p:childTnLst>
                                </p:cTn>
                              </p:par>
                            </p:childTnLst>
                          </p:cTn>
                        </p:par>
                        <p:par>
                          <p:cTn id="36" fill="hold">
                            <p:stCondLst>
                              <p:cond delay="8500"/>
                            </p:stCondLst>
                            <p:childTnLst>
                              <p:par>
                                <p:cTn id="37" presetID="10" presetClass="entr" presetSubtype="0" fill="hold" grpId="0" nodeType="afterEffect">
                                  <p:stCondLst>
                                    <p:cond delay="0"/>
                                  </p:stCondLst>
                                  <p:childTnLst>
                                    <p:set>
                                      <p:cBhvr>
                                        <p:cTn id="38" dur="1" fill="hold">
                                          <p:stCondLst>
                                            <p:cond delay="0"/>
                                          </p:stCondLst>
                                        </p:cTn>
                                        <p:tgtEl>
                                          <p:spTgt spid="51">
                                            <p:txEl>
                                              <p:pRg st="3" end="3"/>
                                            </p:txEl>
                                          </p:spTgt>
                                        </p:tgtEl>
                                        <p:attrNameLst>
                                          <p:attrName>style.visibility</p:attrName>
                                        </p:attrNameLst>
                                      </p:cBhvr>
                                      <p:to>
                                        <p:strVal val="visible"/>
                                      </p:to>
                                    </p:set>
                                    <p:animEffect transition="in" filter="fade">
                                      <p:cBhvr>
                                        <p:cTn id="39" dur="2000"/>
                                        <p:tgtEl>
                                          <p:spTgt spid="51">
                                            <p:txEl>
                                              <p:pRg st="3" end="3"/>
                                            </p:txEl>
                                          </p:spTgt>
                                        </p:tgtEl>
                                      </p:cBhvr>
                                    </p:animEffect>
                                  </p:childTnLst>
                                </p:cTn>
                              </p:par>
                            </p:childTnLst>
                          </p:cTn>
                        </p:par>
                        <p:par>
                          <p:cTn id="40" fill="hold">
                            <p:stCondLst>
                              <p:cond delay="10500"/>
                            </p:stCondLst>
                            <p:childTnLst>
                              <p:par>
                                <p:cTn id="41" presetID="10" presetClass="entr" presetSubtype="0" fill="hold" grpId="0" nodeType="afterEffect">
                                  <p:stCondLst>
                                    <p:cond delay="0"/>
                                  </p:stCondLst>
                                  <p:childTnLst>
                                    <p:set>
                                      <p:cBhvr>
                                        <p:cTn id="42" dur="1" fill="hold">
                                          <p:stCondLst>
                                            <p:cond delay="0"/>
                                          </p:stCondLst>
                                        </p:cTn>
                                        <p:tgtEl>
                                          <p:spTgt spid="51">
                                            <p:txEl>
                                              <p:pRg st="5" end="5"/>
                                            </p:txEl>
                                          </p:spTgt>
                                        </p:tgtEl>
                                        <p:attrNameLst>
                                          <p:attrName>style.visibility</p:attrName>
                                        </p:attrNameLst>
                                      </p:cBhvr>
                                      <p:to>
                                        <p:strVal val="visible"/>
                                      </p:to>
                                    </p:set>
                                    <p:animEffect transition="in" filter="fade">
                                      <p:cBhvr>
                                        <p:cTn id="43" dur="2000"/>
                                        <p:tgtEl>
                                          <p:spTgt spid="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320</Words>
  <Application>Microsoft Office PowerPoint</Application>
  <PresentationFormat>Widescreen</PresentationFormat>
  <Paragraphs>58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Trebuchet MS</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Samitha Wijekoon</dc:creator>
  <cp:lastModifiedBy>Lynda Sheridan</cp:lastModifiedBy>
  <cp:revision>3</cp:revision>
  <dcterms:created xsi:type="dcterms:W3CDTF">2022-03-21T13:49:47Z</dcterms:created>
  <dcterms:modified xsi:type="dcterms:W3CDTF">2022-03-21T16:21:57Z</dcterms:modified>
</cp:coreProperties>
</file>